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表紙" id="{95d38a03-0580-e4b5-fffc-8e518b6e8451}">
          <p14:sldIdLst>
            <p14:sldId id="256"/>
          </p14:sldIdLst>
        </p14:section>
        <p14:section name="現状" id="{79240f37-5051-24cc-1d98-d0cabc872bdc}">
          <p14:sldIdLst>
            <p14:sldId id="257"/>
            <p14:sldId id="258"/>
          </p14:sldIdLst>
        </p14:section>
        <p14:section name="未確定事項" id="{5a575ee8-e800-eeac-1e93-46565b462e9b}">
          <p14:sldIdLst>
            <p14:sldId id="259"/>
          </p14:sldIdLst>
        </p14:section>
        <p14:section name="所内の運用" id="{f887f7eb-893b-9933-8794-48acccea09a9}">
          <p14:sldIdLst>
            <p14:sldId id="260"/>
            <p14:sldId id="261"/>
          </p14:sldIdLst>
        </p14:section>
        <p14:section name="確認先" id="{1f49be7e-0942-b925-b6cc-f3ef6a1b9a10}">
          <p14:sldIdLst>
            <p14:sldId id="26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この資料は、mintsからTreeeSへの切替に向けて、いま公表されている情報と、まだ分からないこと、所内で決めておくことを5〜10分で共有するためのものです。表紙の「○○法律事務所」を事務所名に書き換えてから使ってください。日付は2026年10月26日時点です。新しい案内が出たら内容を差し替え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2026年5月21日の全面施行で、弁護士などの訴訟代理人等はオンライン提出が義務になりました。現在はmintsを使っています。次のシステムTreeeSは、最高裁判所の調達仕様書では2027年1月に一部の裁判所で運用を始め、2027年度中に全国へ広げる予定とされています。愛知県弁護士会の会員向け案内によると、先行するのは名古屋です。しばらくは、同じ事務所の中で、mintsで進む事件、TreeeSで進む事件、紙で進む事件が並ぶ可能性があり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ここに載せたのは、裁判所、日弁連、愛知県弁護士会の公開資料で確認できたことだけです。2027年1月に一部の裁判所で始めることは最高裁判所の調達仕様書にも書かれていますが、その対象が名古屋であることは、愛知県弁護士会の会員向け案内でしか確認できていません。正式な案内が出たら、この表を差し替え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ここにある8つは、2026年10月26日時点で、本番での扱いを正式な案内で確認できていない事項です。アカウント登録は、最高裁判所の調達仕様書に登録画面の改修案（GビズIDを使うかを最初に決める旨の注意、mintsと同じメールアドレスを使う選択肢など）が載っていますが、調達段階の案です。外部サービスとのAPI連携は、当社の照会に対して最高裁判所から「未実装で、今後の実装予定も未定」との回答を受けています（2026年10月13日。裁判所の一般向け公表資料ではありません）。特に、事務職員がTreeeS上で何をできるか、mintsで進んでいる事件をどう扱うか、事件データを引き継げるかは、所内の手順に直接かかわります。案内が出るまでは推測で決めず、04移行準備確認表で状態を追い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所内の流れは5つです。準備、所内の確認と弁護士の最終承認、裁判所のシステムでの提出、受付結果の記録、通知の確認と期限管理です。キットの01提出前確認票で①と②を、02記録台帳で④を記録します。⑤の通知・送達の確認と期限は、事務所の事件管理簿や期日管理の仕組みに記録し、担当は03役割分担表で決めます。提出の操作は、各システムの利用条件・権限設定に従い、操作権限のある人が行います。TreeeSで事務職員ができる操作は正式案内待ちです。期限の判断と最終承認は担当弁護士で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工程ごとの担当です。03役割分担表で決めた内容を、このページに転記して共有します。法的最終承認と期限管理は、主担当を弁護士とする所内ルールにしています。提出操作は、各システムの利用条件・権限設定に従い、操作権限のある人を指定します。事務職員がTreeeS上で何をできるかはまだ案内がないので、この表は裁判所システム上の権限ではなく、所内の分担として決めてい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エラーが出たときは、表示内容を所内の情報管理規程に従って保存し、02記録台帳に記録し、すぐに担当弁護士へ報告します。出し直すときは、01で新しい確認票を作って確認・承認をやり直し、02の新しい行に元の記録IDを書きます。出し直すかどうかや期限への影響は担当弁護士が判断します。最新の情報は、裁判所と所属弁護士会の案内で確認してください。この資料は裁判所や弁護士会の公式資料ではありません。</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1234440"/>
            <a:ext cx="4937760" cy="822960"/>
          </a:xfrm>
          <a:prstGeom prst="rect">
            <a:avLst/>
          </a:prstGeom>
          <a:noFill/>
          <a:ln/>
        </p:spPr>
        <p:txBody>
          <a:bodyPr wrap="square" rtlCol="0"/>
          <a:lstStyle>
            <a:lvl1pPr algn="l" indent="0" marL="0">
              <a:buNone/>
              <a:defRPr lang="en-US" sz="3600" b="1" dirty="0">
                <a:solidFill>
                  <a:schemeClr val="tx2"/>
                </a:solidFill>
              </a:defRPr>
            </a:lvl1pPr>
          </a:lstStyle>
          <a:p>
            <a:pPr algn="l" indent="0" marL="0">
              <a:buNone/>
            </a:pPr>
            <a:endParaRPr lang="en-US" sz="3600" dirty="0"/>
          </a:p>
        </p:txBody>
      </p:sp>
      <p:sp>
        <p:nvSpPr>
          <p:cNvPr id="3" name="Text 0"/>
          <p:cNvSpPr/>
          <p:nvPr>
            <p:ph idx="101" type="body" hasCustomPrompt="1"/>
          </p:nvPr>
        </p:nvSpPr>
        <p:spPr>
          <a:xfrm>
            <a:off x="457200" y="2103120"/>
            <a:ext cx="4846320" cy="731520"/>
          </a:xfrm>
          <a:prstGeom prst="rect">
            <a:avLst/>
          </a:prstGeom>
          <a:noFill/>
          <a:ln/>
        </p:spPr>
        <p:txBody>
          <a:bodyPr wrap="square" rtlCol="0"/>
          <a:lstStyle>
            <a:lvl1pPr algn="l" indent="0" marL="0">
              <a:buNone/>
              <a:defRPr lang="en-US" sz="1600" dirty="0">
                <a:solidFill>
                  <a:schemeClr val="tx1"/>
                </a:solidFill>
              </a:defRPr>
            </a:lvl1pPr>
          </a:lstStyle>
          <a:p>
            <a:pPr algn="l" indent="0" marL="0">
              <a:buNone/>
            </a:pPr>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92608"/>
            <a:ext cx="6583680" cy="566928"/>
          </a:xfrm>
          <a:prstGeom prst="rect">
            <a:avLst/>
          </a:prstGeom>
          <a:noFill/>
          <a:ln/>
        </p:spPr>
        <p:txBody>
          <a:bodyPr wrap="square" rtlCol="0"/>
          <a:lstStyle>
            <a:lvl1pPr algn="l" indent="0" marL="0">
              <a:buNone/>
              <a:defRPr lang="en-US" sz="3000" b="1" dirty="0">
                <a:solidFill>
                  <a:schemeClr val="tx2"/>
                </a:solidFill>
              </a:defRPr>
            </a:lvl1pPr>
          </a:lstStyle>
          <a:p>
            <a:pPr algn="l" indent="0" marL="0">
              <a:buNone/>
            </a:pPr>
            <a:endParaRPr lang="en-US" sz="3000" dirty="0"/>
          </a:p>
        </p:txBody>
      </p:sp>
      <p:sp>
        <p:nvSpPr>
          <p:cNvPr id="3" name="Text 0"/>
          <p:cNvSpPr/>
          <p:nvPr/>
        </p:nvSpPr>
        <p:spPr>
          <a:xfrm>
            <a:off x="457200" y="4700016"/>
            <a:ext cx="7498080" cy="310896"/>
          </a:xfrm>
          <a:prstGeom prst="rect">
            <a:avLst/>
          </a:prstGeom>
          <a:noFill/>
          <a:ln/>
        </p:spPr>
        <p:txBody>
          <a:bodyPr wrap="square" lIns="0" tIns="0" rIns="0" bIns="0" rtlCol="0" anchor="t"/>
          <a:lstStyle/>
          <a:p>
            <a:pPr indent="0" marL="0">
              <a:buNone/>
            </a:pPr>
            <a:r>
              <a:rPr lang="en-US" sz="800" dirty="0">
                <a:solidFill>
                  <a:schemeClr val="accent4"/>
                </a:solidFill>
              </a:rPr>
              <a:t>電子提出・移行準備キット v1.2｜2026年10月26日時点｜法律事務所の所内運用向けテンプレート（裁判所・弁護士会の公式様式ではありません）</a:t>
            </a:r>
            <a:endParaRPr lang="en-US" sz="800" dirty="0"/>
          </a:p>
        </p:txBody>
      </p:sp>
      <p:sp>
        <p:nvSpPr>
          <p:cNvPr id="25" name="Slide Number Placeholder 0"/>
          <p:cNvSpPr>
            <a:spLocks noGrp="1"/>
          </p:cNvSpPr>
          <p:nvPr>
            <p:ph type="sldNum" sz="quarter" idx="4294967295"/>
          </p:nvPr>
        </p:nvSpPr>
        <p:spPr>
          <a:xfrm>
            <a:off x="8229600" y="4700016"/>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4"/>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00016"/>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4"/>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www.courts.go.jp/saiban/minjidejitaruka/minso_gaiyou/index.html" TargetMode="External"/><Relationship Id="rId2" Type="http://schemas.openxmlformats.org/officeDocument/2006/relationships/image" Target="../media/image-7-1.png"/><Relationship Id="rId3" Type="http://schemas.openxmlformats.org/officeDocument/2006/relationships/slideLayout" Target="../slideLayouts/slideLayout3.xml"/><Relationship Id="rId4"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所内共有資料ラベル"/>
          <p:cNvSpPr/>
          <p:nvPr/>
        </p:nvSpPr>
        <p:spPr>
          <a:xfrm>
            <a:off x="457200" y="685800"/>
            <a:ext cx="1325880" cy="329184"/>
          </a:xfrm>
          <a:prstGeom prst="roundRect">
            <a:avLst>
              <a:gd name="adj" fmla="val 50000"/>
            </a:avLst>
          </a:prstGeom>
          <a:solidFill>
            <a:schemeClr val="accent3"/>
          </a:solidFill>
          <a:ln w="12700">
            <a:solidFill>
              <a:schemeClr val="accent3"/>
            </a:solidFill>
            <a:prstDash val="solid"/>
          </a:ln>
        </p:spPr>
      </p:sp>
      <p:sp>
        <p:nvSpPr>
          <p:cNvPr id="3" name="Text 1"/>
          <p:cNvSpPr txBox="1"/>
          <p:nvPr/>
        </p:nvSpPr>
        <p:spPr>
          <a:xfrm>
            <a:off x="457200" y="685800"/>
            <a:ext cx="1325880" cy="329184"/>
          </a:xfrm>
          <a:prstGeom prst="rect">
            <a:avLst/>
          </a:prstGeom>
          <a:noFill/>
          <a:ln/>
        </p:spPr>
        <p:txBody>
          <a:bodyPr wrap="square" lIns="0" tIns="0" rIns="0" bIns="0" rtlCol="0" anchor="ctr"/>
          <a:lstStyle/>
          <a:p>
            <a:pPr algn="ctr" indent="0" marL="0">
              <a:buNone/>
            </a:pPr>
            <a:r>
              <a:rPr lang="en-US" sz="1100" b="1" dirty="0">
                <a:solidFill>
                  <a:schemeClr val="tx2"/>
                </a:solidFill>
              </a:rPr>
              <a:t>所内共有資料</a:t>
            </a:r>
            <a:endParaRPr lang="en-US" sz="1100" dirty="0"/>
          </a:p>
        </p:txBody>
      </p:sp>
      <p:sp>
        <p:nvSpPr>
          <p:cNvPr id="4" name="Text 0"/>
          <p:cNvSpPr/>
          <p:nvPr>
            <p:ph idx="100" type="title" hasCustomPrompt="1"/>
          </p:nvPr>
        </p:nvSpPr>
        <p:spPr>
          <a:xfrm>
            <a:off x="457200" y="1234440"/>
            <a:ext cx="4937760" cy="822960"/>
          </a:xfrm>
          <a:prstGeom prst="rect">
            <a:avLst/>
          </a:prstGeom>
          <a:noFill/>
          <a:ln/>
        </p:spPr>
        <p:txBody>
          <a:bodyPr wrap="square" lIns="0" tIns="0" rIns="0" bIns="0" rtlCol="0" anchor="ctr"/>
          <a:lstStyle/>
          <a:p>
            <a:pPr algn="l" indent="0" marL="0">
              <a:buNone/>
            </a:pPr>
            <a:r>
              <a:rPr lang="en-US" sz="3600" b="1" dirty="0">
                <a:solidFill>
                  <a:schemeClr val="tx2"/>
                </a:solidFill>
              </a:rPr>
              <a:t>mintsからTreeeSへ</a:t>
            </a:r>
            <a:endParaRPr lang="en-US" sz="3600" dirty="0"/>
          </a:p>
        </p:txBody>
      </p:sp>
      <p:sp>
        <p:nvSpPr>
          <p:cNvPr id="5" name="Text 0"/>
          <p:cNvSpPr/>
          <p:nvPr>
            <p:ph idx="101" type="body" hasCustomPrompt="1"/>
          </p:nvPr>
        </p:nvSpPr>
        <p:spPr>
          <a:xfrm>
            <a:off x="457200" y="2103120"/>
            <a:ext cx="4846320" cy="731520"/>
          </a:xfrm>
          <a:prstGeom prst="rect">
            <a:avLst/>
          </a:prstGeom>
          <a:noFill/>
          <a:ln/>
        </p:spPr>
        <p:txBody>
          <a:bodyPr wrap="square" lIns="0" tIns="0" rIns="0" bIns="0" rtlCol="0" anchor="t"/>
          <a:lstStyle/>
          <a:p>
            <a:pPr algn="l" indent="0" marL="0">
              <a:buNone/>
            </a:pPr>
            <a:r>
              <a:rPr lang="en-US" sz="1600" dirty="0">
                <a:solidFill>
                  <a:schemeClr val="tx1"/>
                </a:solidFill>
              </a:rPr>
              <a:t>民事訴訟の電子提出の切替に向けて、いま分かっていることと、所内で決めておくこと</a:t>
            </a:r>
            <a:endParaRPr lang="en-US" sz="1600" dirty="0"/>
          </a:p>
        </p:txBody>
      </p:sp>
      <p:sp>
        <p:nvSpPr>
          <p:cNvPr id="6" name="事務所名"/>
          <p:cNvSpPr txBox="1"/>
          <p:nvPr/>
        </p:nvSpPr>
        <p:spPr>
          <a:xfrm>
            <a:off x="457200" y="2926080"/>
            <a:ext cx="4846320" cy="365760"/>
          </a:xfrm>
          <a:prstGeom prst="rect">
            <a:avLst/>
          </a:prstGeom>
          <a:noFill/>
          <a:ln/>
        </p:spPr>
        <p:txBody>
          <a:bodyPr wrap="square" lIns="0" tIns="0" rIns="0" bIns="0" rtlCol="0" anchor="ctr"/>
          <a:lstStyle/>
          <a:p>
            <a:pPr indent="0" marL="0">
              <a:buNone/>
            </a:pPr>
            <a:r>
              <a:rPr lang="en-US" sz="1400" b="1" dirty="0">
                <a:solidFill>
                  <a:schemeClr val="tx1"/>
                </a:solidFill>
              </a:rPr>
              <a:t>○○法律事務所　所内資料</a:t>
            </a:r>
            <a:endParaRPr lang="en-US" sz="1400" dirty="0"/>
          </a:p>
        </p:txBody>
      </p:sp>
      <p:sp>
        <p:nvSpPr>
          <p:cNvPr id="7" name="Text 5"/>
          <p:cNvSpPr txBox="1"/>
          <p:nvPr/>
        </p:nvSpPr>
        <p:spPr>
          <a:xfrm>
            <a:off x="457200" y="3310128"/>
            <a:ext cx="4846320" cy="292608"/>
          </a:xfrm>
          <a:prstGeom prst="rect">
            <a:avLst/>
          </a:prstGeom>
          <a:noFill/>
          <a:ln/>
        </p:spPr>
        <p:txBody>
          <a:bodyPr wrap="square" lIns="0" tIns="0" rIns="0" bIns="0" rtlCol="0" anchor="ctr"/>
          <a:lstStyle/>
          <a:p>
            <a:pPr indent="0" marL="0">
              <a:buNone/>
            </a:pPr>
            <a:r>
              <a:rPr lang="en-US" sz="1100" dirty="0">
                <a:solidFill>
                  <a:schemeClr val="accent4"/>
                </a:solidFill>
              </a:rPr>
              <a:t>電子提出・移行準備キット v1.2｜2026年10月26日時点</a:t>
            </a:r>
            <a:endParaRPr lang="en-US" sz="1100" dirty="0"/>
          </a:p>
        </p:txBody>
      </p:sp>
      <p:sp>
        <p:nvSpPr>
          <p:cNvPr id="8" name="Text 6"/>
          <p:cNvSpPr txBox="1"/>
          <p:nvPr/>
        </p:nvSpPr>
        <p:spPr>
          <a:xfrm>
            <a:off x="457200" y="3886200"/>
            <a:ext cx="4846320" cy="502920"/>
          </a:xfrm>
          <a:prstGeom prst="rect">
            <a:avLst/>
          </a:prstGeom>
          <a:noFill/>
          <a:ln/>
        </p:spPr>
        <p:txBody>
          <a:bodyPr wrap="square" lIns="0" tIns="0" rIns="0" bIns="0" rtlCol="0" anchor="t"/>
          <a:lstStyle/>
          <a:p>
            <a:pPr indent="0" marL="0">
              <a:buNone/>
            </a:pPr>
            <a:r>
              <a:rPr lang="en-US" sz="1000" dirty="0">
                <a:solidFill>
                  <a:schemeClr val="accent4"/>
                </a:solidFill>
              </a:rPr>
              <a:t>この資料は裁判所・弁護士会の公式資料ではありません。最新の情報は、裁判所および所属弁護士会の正式な案内をご確認ください。</a:t>
            </a:r>
            <a:endParaRPr lang="en-US" sz="1000" dirty="0"/>
          </a:p>
        </p:txBody>
      </p:sp>
      <p:pic>
        <p:nvPicPr>
          <p:cNvPr id="9" name="Image 0" descr="AILEX ロゴ">    </p:cNvPr>
          <p:cNvPicPr>
            <a:picLocks noChangeAspect="1"/>
          </p:cNvPicPr>
          <p:nvPr/>
        </p:nvPicPr>
        <p:blipFill>
          <a:blip r:embed="rId1"/>
          <a:stretch>
            <a:fillRect/>
          </a:stretch>
        </p:blipFill>
        <p:spPr>
          <a:xfrm>
            <a:off x="457200" y="4526280"/>
            <a:ext cx="1143000" cy="321469"/>
          </a:xfrm>
          <a:prstGeom prst="rect">
            <a:avLst/>
          </a:prstGeom>
        </p:spPr>
      </p:pic>
      <p:sp>
        <p:nvSpPr>
          <p:cNvPr id="10" name="右パネル"/>
          <p:cNvSpPr/>
          <p:nvPr/>
        </p:nvSpPr>
        <p:spPr>
          <a:xfrm>
            <a:off x="5715000" y="0"/>
            <a:ext cx="3429000" cy="5143500"/>
          </a:xfrm>
          <a:prstGeom prst="rect">
            <a:avLst/>
          </a:prstGeom>
          <a:solidFill>
            <a:schemeClr val="tx2"/>
          </a:solidFill>
          <a:ln w="12700">
            <a:solidFill>
              <a:schemeClr val="tx2"/>
            </a:solidFill>
            <a:prstDash val="solid"/>
          </a:ln>
        </p:spPr>
      </p:sp>
      <p:sp>
        <p:nvSpPr>
          <p:cNvPr id="11" name="流れ 1"/>
          <p:cNvSpPr/>
          <p:nvPr/>
        </p:nvSpPr>
        <p:spPr>
          <a:xfrm>
            <a:off x="6035040" y="640080"/>
            <a:ext cx="237744" cy="237744"/>
          </a:xfrm>
          <a:prstGeom prst="ellipse">
            <a:avLst/>
          </a:prstGeom>
          <a:solidFill>
            <a:schemeClr val="accent1"/>
          </a:solidFill>
          <a:ln w="19050">
            <a:solidFill>
              <a:srgbClr val="FFFFFF"/>
            </a:solidFill>
            <a:prstDash val="solid"/>
          </a:ln>
        </p:spPr>
      </p:sp>
      <p:sp>
        <p:nvSpPr>
          <p:cNvPr id="12" name="流れ 線 1"/>
          <p:cNvSpPr/>
          <p:nvPr/>
        </p:nvSpPr>
        <p:spPr>
          <a:xfrm>
            <a:off x="6153912" y="932688"/>
            <a:ext cx="0" cy="1143000"/>
          </a:xfrm>
          <a:prstGeom prst="line">
            <a:avLst/>
          </a:prstGeom>
          <a:noFill/>
          <a:ln w="15875">
            <a:solidFill>
              <a:srgbClr val="6F86A8"/>
            </a:solidFill>
            <a:prstDash val="dash"/>
          </a:ln>
        </p:spPr>
      </p:sp>
      <p:sp>
        <p:nvSpPr>
          <p:cNvPr id="13" name="Text 10"/>
          <p:cNvSpPr txBox="1"/>
          <p:nvPr/>
        </p:nvSpPr>
        <p:spPr>
          <a:xfrm>
            <a:off x="6446520" y="566928"/>
            <a:ext cx="2514600" cy="274320"/>
          </a:xfrm>
          <a:prstGeom prst="rect">
            <a:avLst/>
          </a:prstGeom>
          <a:noFill/>
          <a:ln/>
        </p:spPr>
        <p:txBody>
          <a:bodyPr wrap="square" lIns="0" tIns="0" rIns="0" bIns="0" rtlCol="0" anchor="ctr"/>
          <a:lstStyle/>
          <a:p>
            <a:pPr indent="0" marL="0">
              <a:buNone/>
            </a:pPr>
            <a:r>
              <a:rPr lang="en-US" sz="1100" b="1" dirty="0">
                <a:solidFill>
                  <a:schemeClr val="accent2"/>
                </a:solidFill>
              </a:rPr>
              <a:t>現在</a:t>
            </a:r>
            <a:endParaRPr lang="en-US" sz="1100" dirty="0"/>
          </a:p>
        </p:txBody>
      </p:sp>
      <p:sp>
        <p:nvSpPr>
          <p:cNvPr id="14" name="Text 11"/>
          <p:cNvSpPr txBox="1"/>
          <p:nvPr/>
        </p:nvSpPr>
        <p:spPr>
          <a:xfrm>
            <a:off x="6446520" y="841248"/>
            <a:ext cx="2514600" cy="411480"/>
          </a:xfrm>
          <a:prstGeom prst="rect">
            <a:avLst/>
          </a:prstGeom>
          <a:noFill/>
          <a:ln/>
        </p:spPr>
        <p:txBody>
          <a:bodyPr wrap="square" lIns="0" tIns="0" rIns="0" bIns="0" rtlCol="0" anchor="ctr"/>
          <a:lstStyle/>
          <a:p>
            <a:pPr indent="0" marL="0">
              <a:buNone/>
            </a:pPr>
            <a:r>
              <a:rPr lang="en-US" sz="2000" b="1" dirty="0">
                <a:solidFill>
                  <a:srgbClr val="FFFFFF"/>
                </a:solidFill>
              </a:rPr>
              <a:t>mints</a:t>
            </a:r>
            <a:endParaRPr lang="en-US" sz="2000" dirty="0"/>
          </a:p>
        </p:txBody>
      </p:sp>
      <p:sp>
        <p:nvSpPr>
          <p:cNvPr id="15" name="Text 12"/>
          <p:cNvSpPr txBox="1"/>
          <p:nvPr/>
        </p:nvSpPr>
        <p:spPr>
          <a:xfrm>
            <a:off x="6446520" y="1271016"/>
            <a:ext cx="2468880" cy="502920"/>
          </a:xfrm>
          <a:prstGeom prst="rect">
            <a:avLst/>
          </a:prstGeom>
          <a:noFill/>
          <a:ln/>
        </p:spPr>
        <p:txBody>
          <a:bodyPr wrap="square" lIns="0" tIns="0" rIns="0" bIns="0" rtlCol="0" anchor="t"/>
          <a:lstStyle/>
          <a:p>
            <a:pPr indent="0" marL="0">
              <a:buNone/>
            </a:pPr>
            <a:r>
              <a:rPr lang="en-US" sz="1000" dirty="0">
                <a:solidFill>
                  <a:srgbClr val="D6E2F3"/>
                </a:solidFill>
              </a:rPr>
              <a:t>改正民訴法等の全面施行（2026年5月21日）後、電子提出はmintsで行う</a:t>
            </a:r>
            <a:endParaRPr lang="en-US" sz="1000" dirty="0"/>
          </a:p>
        </p:txBody>
      </p:sp>
      <p:sp>
        <p:nvSpPr>
          <p:cNvPr id="16" name="流れ 2"/>
          <p:cNvSpPr/>
          <p:nvPr/>
        </p:nvSpPr>
        <p:spPr>
          <a:xfrm>
            <a:off x="6035040" y="2103120"/>
            <a:ext cx="237744" cy="237744"/>
          </a:xfrm>
          <a:prstGeom prst="ellipse">
            <a:avLst/>
          </a:prstGeom>
          <a:solidFill>
            <a:schemeClr val="accent2"/>
          </a:solidFill>
          <a:ln w="19050">
            <a:solidFill>
              <a:srgbClr val="FFFFFF"/>
            </a:solidFill>
            <a:prstDash val="solid"/>
          </a:ln>
        </p:spPr>
      </p:sp>
      <p:sp>
        <p:nvSpPr>
          <p:cNvPr id="17" name="流れ 線 2"/>
          <p:cNvSpPr/>
          <p:nvPr/>
        </p:nvSpPr>
        <p:spPr>
          <a:xfrm>
            <a:off x="6153912" y="2395728"/>
            <a:ext cx="0" cy="1143000"/>
          </a:xfrm>
          <a:prstGeom prst="line">
            <a:avLst/>
          </a:prstGeom>
          <a:noFill/>
          <a:ln w="15875">
            <a:solidFill>
              <a:srgbClr val="6F86A8"/>
            </a:solidFill>
            <a:prstDash val="dash"/>
          </a:ln>
        </p:spPr>
      </p:sp>
      <p:sp>
        <p:nvSpPr>
          <p:cNvPr id="18" name="Text 15"/>
          <p:cNvSpPr txBox="1"/>
          <p:nvPr/>
        </p:nvSpPr>
        <p:spPr>
          <a:xfrm>
            <a:off x="6446520" y="2029968"/>
            <a:ext cx="2514600" cy="274320"/>
          </a:xfrm>
          <a:prstGeom prst="rect">
            <a:avLst/>
          </a:prstGeom>
          <a:noFill/>
          <a:ln/>
        </p:spPr>
        <p:txBody>
          <a:bodyPr wrap="square" lIns="0" tIns="0" rIns="0" bIns="0" rtlCol="0" anchor="ctr"/>
          <a:lstStyle/>
          <a:p>
            <a:pPr indent="0" marL="0">
              <a:buNone/>
            </a:pPr>
            <a:r>
              <a:rPr lang="en-US" sz="1100" b="1" dirty="0">
                <a:solidFill>
                  <a:schemeClr val="accent2"/>
                </a:solidFill>
              </a:rPr>
              <a:t>2027年1月〜（予定）</a:t>
            </a:r>
            <a:endParaRPr lang="en-US" sz="1100" dirty="0"/>
          </a:p>
        </p:txBody>
      </p:sp>
      <p:sp>
        <p:nvSpPr>
          <p:cNvPr id="19" name="Text 16"/>
          <p:cNvSpPr txBox="1"/>
          <p:nvPr/>
        </p:nvSpPr>
        <p:spPr>
          <a:xfrm>
            <a:off x="6446520" y="2304288"/>
            <a:ext cx="2514600" cy="411480"/>
          </a:xfrm>
          <a:prstGeom prst="rect">
            <a:avLst/>
          </a:prstGeom>
          <a:noFill/>
          <a:ln/>
        </p:spPr>
        <p:txBody>
          <a:bodyPr wrap="square" lIns="0" tIns="0" rIns="0" bIns="0" rtlCol="0" anchor="ctr"/>
          <a:lstStyle/>
          <a:p>
            <a:pPr indent="0" marL="0">
              <a:buNone/>
            </a:pPr>
            <a:r>
              <a:rPr lang="en-US" sz="2000" b="1" dirty="0">
                <a:solidFill>
                  <a:srgbClr val="FFFFFF"/>
                </a:solidFill>
              </a:rPr>
              <a:t>名古屋で先行導入</a:t>
            </a:r>
            <a:endParaRPr lang="en-US" sz="2000" dirty="0"/>
          </a:p>
        </p:txBody>
      </p:sp>
      <p:sp>
        <p:nvSpPr>
          <p:cNvPr id="20" name="Text 17"/>
          <p:cNvSpPr txBox="1"/>
          <p:nvPr/>
        </p:nvSpPr>
        <p:spPr>
          <a:xfrm>
            <a:off x="6446520" y="2734056"/>
            <a:ext cx="2468880" cy="502920"/>
          </a:xfrm>
          <a:prstGeom prst="rect">
            <a:avLst/>
          </a:prstGeom>
          <a:noFill/>
          <a:ln/>
        </p:spPr>
        <p:txBody>
          <a:bodyPr wrap="square" lIns="0" tIns="0" rIns="0" bIns="0" rtlCol="0" anchor="t"/>
          <a:lstStyle/>
          <a:p>
            <a:pPr indent="0" marL="0">
              <a:buNone/>
            </a:pPr>
            <a:r>
              <a:rPr lang="en-US" sz="1000" dirty="0">
                <a:solidFill>
                  <a:srgbClr val="D6E2F3"/>
                </a:solidFill>
              </a:rPr>
              <a:t>名古屋高裁本庁・名古屋地簡裁管内（支部を含む）</a:t>
            </a:r>
            <a:endParaRPr lang="en-US" sz="1000" dirty="0"/>
          </a:p>
        </p:txBody>
      </p:sp>
      <p:sp>
        <p:nvSpPr>
          <p:cNvPr id="21" name="流れ 3"/>
          <p:cNvSpPr/>
          <p:nvPr/>
        </p:nvSpPr>
        <p:spPr>
          <a:xfrm>
            <a:off x="6035040" y="3566160"/>
            <a:ext cx="237744" cy="237744"/>
          </a:xfrm>
          <a:prstGeom prst="ellipse">
            <a:avLst/>
          </a:prstGeom>
          <a:solidFill>
            <a:schemeClr val="accent2"/>
          </a:solidFill>
          <a:ln w="19050">
            <a:solidFill>
              <a:srgbClr val="FFFFFF"/>
            </a:solidFill>
            <a:prstDash val="solid"/>
          </a:ln>
        </p:spPr>
      </p:sp>
      <p:sp>
        <p:nvSpPr>
          <p:cNvPr id="22" name="Text 19"/>
          <p:cNvSpPr txBox="1"/>
          <p:nvPr/>
        </p:nvSpPr>
        <p:spPr>
          <a:xfrm>
            <a:off x="6446520" y="3493008"/>
            <a:ext cx="2514600" cy="274320"/>
          </a:xfrm>
          <a:prstGeom prst="rect">
            <a:avLst/>
          </a:prstGeom>
          <a:noFill/>
          <a:ln/>
        </p:spPr>
        <p:txBody>
          <a:bodyPr wrap="square" lIns="0" tIns="0" rIns="0" bIns="0" rtlCol="0" anchor="ctr"/>
          <a:lstStyle/>
          <a:p>
            <a:pPr indent="0" marL="0">
              <a:buNone/>
            </a:pPr>
            <a:r>
              <a:rPr lang="en-US" sz="1100" b="1" dirty="0">
                <a:solidFill>
                  <a:schemeClr val="accent2"/>
                </a:solidFill>
              </a:rPr>
              <a:t>2027年度中（予定）</a:t>
            </a:r>
            <a:endParaRPr lang="en-US" sz="1100" dirty="0"/>
          </a:p>
        </p:txBody>
      </p:sp>
      <p:sp>
        <p:nvSpPr>
          <p:cNvPr id="23" name="Text 20"/>
          <p:cNvSpPr txBox="1"/>
          <p:nvPr/>
        </p:nvSpPr>
        <p:spPr>
          <a:xfrm>
            <a:off x="6446520" y="3767328"/>
            <a:ext cx="2514600" cy="411480"/>
          </a:xfrm>
          <a:prstGeom prst="rect">
            <a:avLst/>
          </a:prstGeom>
          <a:noFill/>
          <a:ln/>
        </p:spPr>
        <p:txBody>
          <a:bodyPr wrap="square" lIns="0" tIns="0" rIns="0" bIns="0" rtlCol="0" anchor="ctr"/>
          <a:lstStyle/>
          <a:p>
            <a:pPr indent="0" marL="0">
              <a:buNone/>
            </a:pPr>
            <a:r>
              <a:rPr lang="en-US" sz="2000" b="1" dirty="0">
                <a:solidFill>
                  <a:srgbClr val="FFFFFF"/>
                </a:solidFill>
              </a:rPr>
              <a:t>全国でTreeeS</a:t>
            </a:r>
            <a:endParaRPr lang="en-US" sz="2000" dirty="0"/>
          </a:p>
        </p:txBody>
      </p:sp>
      <p:sp>
        <p:nvSpPr>
          <p:cNvPr id="24" name="Text 21"/>
          <p:cNvSpPr txBox="1"/>
          <p:nvPr/>
        </p:nvSpPr>
        <p:spPr>
          <a:xfrm>
            <a:off x="6446520" y="4197096"/>
            <a:ext cx="2468880" cy="502920"/>
          </a:xfrm>
          <a:prstGeom prst="rect">
            <a:avLst/>
          </a:prstGeom>
          <a:noFill/>
          <a:ln/>
        </p:spPr>
        <p:txBody>
          <a:bodyPr wrap="square" lIns="0" tIns="0" rIns="0" bIns="0" rtlCol="0" anchor="t"/>
          <a:lstStyle/>
          <a:p>
            <a:pPr indent="0" marL="0">
              <a:buNone/>
            </a:pPr>
            <a:r>
              <a:rPr lang="en-US" sz="1000" dirty="0">
                <a:solidFill>
                  <a:srgbClr val="D6E2F3"/>
                </a:solidFill>
              </a:rPr>
              <a:t>導入後は、申立て方法の異なる事件が併存</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457200" y="292608"/>
            <a:ext cx="6583680" cy="566928"/>
          </a:xfrm>
          <a:prstGeom prst="rect">
            <a:avLst/>
          </a:prstGeom>
          <a:noFill/>
          <a:ln/>
        </p:spPr>
        <p:txBody>
          <a:bodyPr wrap="square" lIns="0" tIns="0" rIns="0" bIns="0" rtlCol="0" anchor="ctr"/>
          <a:lstStyle/>
          <a:p>
            <a:pPr algn="l" indent="0" marL="0">
              <a:buNone/>
            </a:pPr>
            <a:r>
              <a:rPr lang="en-US" sz="3000" b="1" dirty="0">
                <a:solidFill>
                  <a:schemeClr val="tx2"/>
                </a:solidFill>
              </a:rPr>
              <a:t>何が変わるか</a:t>
            </a:r>
            <a:endParaRPr lang="en-US" sz="3000" dirty="0"/>
          </a:p>
        </p:txBody>
      </p:sp>
      <p:sp>
        <p:nvSpPr>
          <p:cNvPr id="3" name="区分 公表済み"/>
          <p:cNvSpPr/>
          <p:nvPr/>
        </p:nvSpPr>
        <p:spPr>
          <a:xfrm>
            <a:off x="7269480" y="411480"/>
            <a:ext cx="1417320" cy="329184"/>
          </a:xfrm>
          <a:prstGeom prst="roundRect">
            <a:avLst>
              <a:gd name="adj" fmla="val 50000"/>
            </a:avLst>
          </a:prstGeom>
          <a:solidFill>
            <a:srgbClr val="DCEBFF"/>
          </a:solidFill>
          <a:ln w="9525">
            <a:solidFill>
              <a:srgbClr val="DCEBFF"/>
            </a:solidFill>
            <a:prstDash val="solid"/>
          </a:ln>
        </p:spPr>
      </p:sp>
      <p:sp>
        <p:nvSpPr>
          <p:cNvPr id="4" name="区分ラベル 公表済み"/>
          <p:cNvSpPr txBox="1"/>
          <p:nvPr/>
        </p:nvSpPr>
        <p:spPr>
          <a:xfrm>
            <a:off x="7269480" y="411480"/>
            <a:ext cx="1417320" cy="329184"/>
          </a:xfrm>
          <a:prstGeom prst="rect">
            <a:avLst/>
          </a:prstGeom>
          <a:noFill/>
          <a:ln/>
        </p:spPr>
        <p:txBody>
          <a:bodyPr wrap="square" lIns="0" tIns="0" rIns="0" bIns="0" rtlCol="0" anchor="ctr"/>
          <a:lstStyle/>
          <a:p>
            <a:pPr algn="ctr" indent="0" marL="0">
              <a:buNone/>
            </a:pPr>
            <a:r>
              <a:rPr lang="en-US" sz="1100" b="1" dirty="0">
                <a:solidFill>
                  <a:srgbClr val="0B2D5B"/>
                </a:solidFill>
              </a:rPr>
              <a:t>公表済み</a:t>
            </a:r>
            <a:endParaRPr lang="en-US" sz="1100" dirty="0"/>
          </a:p>
        </p:txBody>
      </p:sp>
      <p:sp>
        <p:nvSpPr>
          <p:cNvPr id="5" name="番号 1"/>
          <p:cNvSpPr/>
          <p:nvPr/>
        </p:nvSpPr>
        <p:spPr>
          <a:xfrm>
            <a:off x="457200" y="1298448"/>
            <a:ext cx="384048" cy="384048"/>
          </a:xfrm>
          <a:prstGeom prst="ellipse">
            <a:avLst/>
          </a:prstGeom>
          <a:solidFill>
            <a:schemeClr val="accent1"/>
          </a:solidFill>
          <a:ln w="12700">
            <a:solidFill>
              <a:schemeClr val="accent1"/>
            </a:solidFill>
            <a:prstDash val="solid"/>
          </a:ln>
        </p:spPr>
      </p:sp>
      <p:sp>
        <p:nvSpPr>
          <p:cNvPr id="6" name="Text 4"/>
          <p:cNvSpPr txBox="1"/>
          <p:nvPr/>
        </p:nvSpPr>
        <p:spPr>
          <a:xfrm>
            <a:off x="457200" y="1298448"/>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rPr>
              <a:t>1</a:t>
            </a:r>
            <a:endParaRPr lang="en-US" sz="1300" dirty="0"/>
          </a:p>
        </p:txBody>
      </p:sp>
      <p:sp>
        <p:nvSpPr>
          <p:cNvPr id="7" name="Text 5"/>
          <p:cNvSpPr txBox="1"/>
          <p:nvPr/>
        </p:nvSpPr>
        <p:spPr>
          <a:xfrm>
            <a:off x="960120" y="1298448"/>
            <a:ext cx="2148840" cy="384048"/>
          </a:xfrm>
          <a:prstGeom prst="rect">
            <a:avLst/>
          </a:prstGeom>
          <a:noFill/>
          <a:ln/>
        </p:spPr>
        <p:txBody>
          <a:bodyPr wrap="square" lIns="0" tIns="0" rIns="0" bIns="0" rtlCol="0" anchor="ctr"/>
          <a:lstStyle/>
          <a:p>
            <a:pPr indent="0" marL="0">
              <a:buNone/>
            </a:pPr>
            <a:r>
              <a:rPr lang="en-US" sz="1400" b="1" dirty="0">
                <a:solidFill>
                  <a:schemeClr val="accent1"/>
                </a:solidFill>
              </a:rPr>
              <a:t>2026年5月21日</a:t>
            </a:r>
            <a:endParaRPr lang="en-US" sz="1400" dirty="0"/>
          </a:p>
        </p:txBody>
      </p:sp>
      <p:sp>
        <p:nvSpPr>
          <p:cNvPr id="8" name="段階 1"/>
          <p:cNvSpPr/>
          <p:nvPr/>
        </p:nvSpPr>
        <p:spPr>
          <a:xfrm>
            <a:off x="457200" y="1828800"/>
            <a:ext cx="2651760" cy="1737360"/>
          </a:xfrm>
          <a:prstGeom prst="roundRect">
            <a:avLst>
              <a:gd name="adj" fmla="val 4211"/>
            </a:avLst>
          </a:prstGeom>
          <a:solidFill>
            <a:schemeClr val="bg2"/>
          </a:solidFill>
          <a:ln w="12700">
            <a:solidFill>
              <a:schemeClr val="bg2"/>
            </a:solidFill>
            <a:prstDash val="solid"/>
          </a:ln>
        </p:spPr>
      </p:sp>
      <p:sp>
        <p:nvSpPr>
          <p:cNvPr id="9" name="Text 7"/>
          <p:cNvSpPr txBox="1"/>
          <p:nvPr/>
        </p:nvSpPr>
        <p:spPr>
          <a:xfrm>
            <a:off x="594360" y="1920240"/>
            <a:ext cx="2377440" cy="384048"/>
          </a:xfrm>
          <a:prstGeom prst="rect">
            <a:avLst/>
          </a:prstGeom>
          <a:noFill/>
          <a:ln/>
        </p:spPr>
        <p:txBody>
          <a:bodyPr wrap="square" lIns="0" tIns="0" rIns="0" bIns="0" rtlCol="0" anchor="ctr"/>
          <a:lstStyle/>
          <a:p>
            <a:pPr indent="0" marL="0">
              <a:buNone/>
            </a:pPr>
            <a:r>
              <a:rPr lang="en-US" sz="1500" b="1" dirty="0">
                <a:solidFill>
                  <a:schemeClr val="tx2"/>
                </a:solidFill>
              </a:rPr>
              <a:t>改正民訴法等の全面施行</a:t>
            </a:r>
            <a:endParaRPr lang="en-US" sz="1500" dirty="0"/>
          </a:p>
        </p:txBody>
      </p:sp>
      <p:sp>
        <p:nvSpPr>
          <p:cNvPr id="10" name="Text 8"/>
          <p:cNvSpPr txBox="1"/>
          <p:nvPr/>
        </p:nvSpPr>
        <p:spPr>
          <a:xfrm>
            <a:off x="594360" y="2331720"/>
            <a:ext cx="2377440" cy="868680"/>
          </a:xfrm>
          <a:prstGeom prst="rect">
            <a:avLst/>
          </a:prstGeom>
          <a:noFill/>
          <a:ln/>
        </p:spPr>
        <p:txBody>
          <a:bodyPr wrap="square" lIns="0" tIns="0" rIns="0" bIns="0" rtlCol="0" anchor="t"/>
          <a:lstStyle/>
          <a:p>
            <a:pPr indent="0" marL="0">
              <a:buNone/>
            </a:pPr>
            <a:r>
              <a:rPr lang="en-US" sz="1200" dirty="0">
                <a:solidFill>
                  <a:schemeClr val="tx1"/>
                </a:solidFill>
              </a:rPr>
              <a:t>弁護士などの訴訟代理人等はオンライン提出が義務。電子提出はmintsで行う</a:t>
            </a:r>
            <a:endParaRPr lang="en-US" sz="1200" dirty="0"/>
          </a:p>
        </p:txBody>
      </p:sp>
      <p:sp>
        <p:nvSpPr>
          <p:cNvPr id="11" name="Text 9"/>
          <p:cNvSpPr txBox="1"/>
          <p:nvPr/>
        </p:nvSpPr>
        <p:spPr>
          <a:xfrm>
            <a:off x="594360" y="3200400"/>
            <a:ext cx="2377440" cy="310896"/>
          </a:xfrm>
          <a:prstGeom prst="rect">
            <a:avLst/>
          </a:prstGeom>
          <a:noFill/>
          <a:ln/>
        </p:spPr>
        <p:txBody>
          <a:bodyPr wrap="square" lIns="0" tIns="0" rIns="0" bIns="0" rtlCol="0" anchor="t"/>
          <a:lstStyle/>
          <a:p>
            <a:pPr indent="0" marL="0">
              <a:buNone/>
            </a:pPr>
            <a:r>
              <a:rPr lang="en-US" sz="900" dirty="0">
                <a:solidFill>
                  <a:schemeClr val="accent4"/>
                </a:solidFill>
              </a:rPr>
              <a:t>出典：裁判所 概要ページ</a:t>
            </a:r>
            <a:endParaRPr lang="en-US" sz="900" dirty="0"/>
          </a:p>
        </p:txBody>
      </p:sp>
      <p:sp>
        <p:nvSpPr>
          <p:cNvPr id="12" name="番号 2"/>
          <p:cNvSpPr/>
          <p:nvPr/>
        </p:nvSpPr>
        <p:spPr>
          <a:xfrm>
            <a:off x="3246120" y="1298448"/>
            <a:ext cx="384048" cy="384048"/>
          </a:xfrm>
          <a:prstGeom prst="ellipse">
            <a:avLst/>
          </a:prstGeom>
          <a:solidFill>
            <a:schemeClr val="tx2"/>
          </a:solidFill>
          <a:ln w="12700">
            <a:solidFill>
              <a:schemeClr val="tx2"/>
            </a:solidFill>
            <a:prstDash val="solid"/>
          </a:ln>
        </p:spPr>
      </p:sp>
      <p:sp>
        <p:nvSpPr>
          <p:cNvPr id="13" name="Text 11"/>
          <p:cNvSpPr txBox="1"/>
          <p:nvPr/>
        </p:nvSpPr>
        <p:spPr>
          <a:xfrm>
            <a:off x="3246120" y="1298448"/>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rPr>
              <a:t>2</a:t>
            </a:r>
            <a:endParaRPr lang="en-US" sz="1300" dirty="0"/>
          </a:p>
        </p:txBody>
      </p:sp>
      <p:sp>
        <p:nvSpPr>
          <p:cNvPr id="14" name="Text 12"/>
          <p:cNvSpPr txBox="1"/>
          <p:nvPr/>
        </p:nvSpPr>
        <p:spPr>
          <a:xfrm>
            <a:off x="3749040" y="1298448"/>
            <a:ext cx="2148840" cy="384048"/>
          </a:xfrm>
          <a:prstGeom prst="rect">
            <a:avLst/>
          </a:prstGeom>
          <a:noFill/>
          <a:ln/>
        </p:spPr>
        <p:txBody>
          <a:bodyPr wrap="square" lIns="0" tIns="0" rIns="0" bIns="0" rtlCol="0" anchor="ctr"/>
          <a:lstStyle/>
          <a:p>
            <a:pPr indent="0" marL="0">
              <a:buNone/>
            </a:pPr>
            <a:r>
              <a:rPr lang="en-US" sz="1400" b="1" dirty="0">
                <a:solidFill>
                  <a:schemeClr val="tx2"/>
                </a:solidFill>
              </a:rPr>
              <a:t>2027年1月（予定）</a:t>
            </a:r>
            <a:endParaRPr lang="en-US" sz="1400" dirty="0"/>
          </a:p>
        </p:txBody>
      </p:sp>
      <p:sp>
        <p:nvSpPr>
          <p:cNvPr id="15" name="段階 2"/>
          <p:cNvSpPr/>
          <p:nvPr/>
        </p:nvSpPr>
        <p:spPr>
          <a:xfrm>
            <a:off x="3246120" y="1828800"/>
            <a:ext cx="2651760" cy="1737360"/>
          </a:xfrm>
          <a:prstGeom prst="roundRect">
            <a:avLst>
              <a:gd name="adj" fmla="val 4211"/>
            </a:avLst>
          </a:prstGeom>
          <a:solidFill>
            <a:schemeClr val="bg2"/>
          </a:solidFill>
          <a:ln w="12700">
            <a:solidFill>
              <a:schemeClr val="bg2"/>
            </a:solidFill>
            <a:prstDash val="solid"/>
          </a:ln>
        </p:spPr>
      </p:sp>
      <p:sp>
        <p:nvSpPr>
          <p:cNvPr id="16" name="Text 14"/>
          <p:cNvSpPr txBox="1"/>
          <p:nvPr/>
        </p:nvSpPr>
        <p:spPr>
          <a:xfrm>
            <a:off x="3383280" y="1920240"/>
            <a:ext cx="2377440" cy="384048"/>
          </a:xfrm>
          <a:prstGeom prst="rect">
            <a:avLst/>
          </a:prstGeom>
          <a:noFill/>
          <a:ln/>
        </p:spPr>
        <p:txBody>
          <a:bodyPr wrap="square" lIns="0" tIns="0" rIns="0" bIns="0" rtlCol="0" anchor="ctr"/>
          <a:lstStyle/>
          <a:p>
            <a:pPr indent="0" marL="0">
              <a:buNone/>
            </a:pPr>
            <a:r>
              <a:rPr lang="en-US" sz="1500" b="1" dirty="0">
                <a:solidFill>
                  <a:schemeClr val="tx2"/>
                </a:solidFill>
              </a:rPr>
              <a:t>名古屋で先行導入</a:t>
            </a:r>
            <a:endParaRPr lang="en-US" sz="1500" dirty="0"/>
          </a:p>
        </p:txBody>
      </p:sp>
      <p:sp>
        <p:nvSpPr>
          <p:cNvPr id="17" name="Text 15"/>
          <p:cNvSpPr txBox="1"/>
          <p:nvPr/>
        </p:nvSpPr>
        <p:spPr>
          <a:xfrm>
            <a:off x="3383280" y="2331720"/>
            <a:ext cx="2377440" cy="868680"/>
          </a:xfrm>
          <a:prstGeom prst="rect">
            <a:avLst/>
          </a:prstGeom>
          <a:noFill/>
          <a:ln/>
        </p:spPr>
        <p:txBody>
          <a:bodyPr wrap="square" lIns="0" tIns="0" rIns="0" bIns="0" rtlCol="0" anchor="t"/>
          <a:lstStyle/>
          <a:p>
            <a:pPr indent="0" marL="0">
              <a:buNone/>
            </a:pPr>
            <a:r>
              <a:rPr lang="en-US" sz="1200" dirty="0">
                <a:solidFill>
                  <a:schemeClr val="tx1"/>
                </a:solidFill>
              </a:rPr>
              <a:t>名古屋高裁本庁・名古屋地簡裁管内（支部を含む）で民事訴訟を提起する場合は、TreeeSを利用するとされる</a:t>
            </a:r>
            <a:endParaRPr lang="en-US" sz="1200" dirty="0"/>
          </a:p>
        </p:txBody>
      </p:sp>
      <p:sp>
        <p:nvSpPr>
          <p:cNvPr id="18" name="Text 16"/>
          <p:cNvSpPr txBox="1"/>
          <p:nvPr/>
        </p:nvSpPr>
        <p:spPr>
          <a:xfrm>
            <a:off x="3383280" y="3200400"/>
            <a:ext cx="2377440" cy="310896"/>
          </a:xfrm>
          <a:prstGeom prst="rect">
            <a:avLst/>
          </a:prstGeom>
          <a:noFill/>
          <a:ln/>
        </p:spPr>
        <p:txBody>
          <a:bodyPr wrap="square" lIns="0" tIns="0" rIns="0" bIns="0" rtlCol="0" anchor="t"/>
          <a:lstStyle/>
          <a:p>
            <a:pPr indent="0" marL="0">
              <a:buNone/>
            </a:pPr>
            <a:r>
              <a:rPr lang="en-US" sz="900" dirty="0">
                <a:solidFill>
                  <a:schemeClr val="accent4"/>
                </a:solidFill>
              </a:rPr>
              <a:t>出典：愛知県弁護士会 会員向け案内。時期は最高裁の調達仕様書にも記載</a:t>
            </a:r>
            <a:endParaRPr lang="en-US" sz="900" dirty="0"/>
          </a:p>
        </p:txBody>
      </p:sp>
      <p:sp>
        <p:nvSpPr>
          <p:cNvPr id="19" name="番号 3"/>
          <p:cNvSpPr/>
          <p:nvPr/>
        </p:nvSpPr>
        <p:spPr>
          <a:xfrm>
            <a:off x="6035040" y="1298448"/>
            <a:ext cx="384048" cy="384048"/>
          </a:xfrm>
          <a:prstGeom prst="ellipse">
            <a:avLst/>
          </a:prstGeom>
          <a:solidFill>
            <a:schemeClr val="tx2"/>
          </a:solidFill>
          <a:ln w="12700">
            <a:solidFill>
              <a:schemeClr val="tx2"/>
            </a:solidFill>
            <a:prstDash val="solid"/>
          </a:ln>
        </p:spPr>
      </p:sp>
      <p:sp>
        <p:nvSpPr>
          <p:cNvPr id="20" name="Text 18"/>
          <p:cNvSpPr txBox="1"/>
          <p:nvPr/>
        </p:nvSpPr>
        <p:spPr>
          <a:xfrm>
            <a:off x="6035040" y="1298448"/>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rPr>
              <a:t>3</a:t>
            </a:r>
            <a:endParaRPr lang="en-US" sz="1300" dirty="0"/>
          </a:p>
        </p:txBody>
      </p:sp>
      <p:sp>
        <p:nvSpPr>
          <p:cNvPr id="21" name="Text 19"/>
          <p:cNvSpPr txBox="1"/>
          <p:nvPr/>
        </p:nvSpPr>
        <p:spPr>
          <a:xfrm>
            <a:off x="6537960" y="1298448"/>
            <a:ext cx="2148840" cy="384048"/>
          </a:xfrm>
          <a:prstGeom prst="rect">
            <a:avLst/>
          </a:prstGeom>
          <a:noFill/>
          <a:ln/>
        </p:spPr>
        <p:txBody>
          <a:bodyPr wrap="square" lIns="0" tIns="0" rIns="0" bIns="0" rtlCol="0" anchor="ctr"/>
          <a:lstStyle/>
          <a:p>
            <a:pPr indent="0" marL="0">
              <a:buNone/>
            </a:pPr>
            <a:r>
              <a:rPr lang="en-US" sz="1400" b="1" dirty="0">
                <a:solidFill>
                  <a:schemeClr val="tx2"/>
                </a:solidFill>
              </a:rPr>
              <a:t>2027年度中（予定）</a:t>
            </a:r>
            <a:endParaRPr lang="en-US" sz="1400" dirty="0"/>
          </a:p>
        </p:txBody>
      </p:sp>
      <p:sp>
        <p:nvSpPr>
          <p:cNvPr id="22" name="段階 3"/>
          <p:cNvSpPr/>
          <p:nvPr/>
        </p:nvSpPr>
        <p:spPr>
          <a:xfrm>
            <a:off x="6035040" y="1828800"/>
            <a:ext cx="2651760" cy="1737360"/>
          </a:xfrm>
          <a:prstGeom prst="roundRect">
            <a:avLst>
              <a:gd name="adj" fmla="val 4211"/>
            </a:avLst>
          </a:prstGeom>
          <a:solidFill>
            <a:schemeClr val="bg2"/>
          </a:solidFill>
          <a:ln w="12700">
            <a:solidFill>
              <a:schemeClr val="bg2"/>
            </a:solidFill>
            <a:prstDash val="solid"/>
          </a:ln>
        </p:spPr>
      </p:sp>
      <p:sp>
        <p:nvSpPr>
          <p:cNvPr id="23" name="Text 21"/>
          <p:cNvSpPr txBox="1"/>
          <p:nvPr/>
        </p:nvSpPr>
        <p:spPr>
          <a:xfrm>
            <a:off x="6172200" y="1920240"/>
            <a:ext cx="2377440" cy="384048"/>
          </a:xfrm>
          <a:prstGeom prst="rect">
            <a:avLst/>
          </a:prstGeom>
          <a:noFill/>
          <a:ln/>
        </p:spPr>
        <p:txBody>
          <a:bodyPr wrap="square" lIns="0" tIns="0" rIns="0" bIns="0" rtlCol="0" anchor="ctr"/>
          <a:lstStyle/>
          <a:p>
            <a:pPr indent="0" marL="0">
              <a:buNone/>
            </a:pPr>
            <a:r>
              <a:rPr lang="en-US" sz="1500" b="1" dirty="0">
                <a:solidFill>
                  <a:schemeClr val="tx2"/>
                </a:solidFill>
              </a:rPr>
              <a:t>全国でTreeeSを導入</a:t>
            </a:r>
            <a:endParaRPr lang="en-US" sz="1500" dirty="0"/>
          </a:p>
        </p:txBody>
      </p:sp>
      <p:sp>
        <p:nvSpPr>
          <p:cNvPr id="24" name="Text 22"/>
          <p:cNvSpPr txBox="1"/>
          <p:nvPr/>
        </p:nvSpPr>
        <p:spPr>
          <a:xfrm>
            <a:off x="6172200" y="2331720"/>
            <a:ext cx="2377440" cy="868680"/>
          </a:xfrm>
          <a:prstGeom prst="rect">
            <a:avLst/>
          </a:prstGeom>
          <a:noFill/>
          <a:ln/>
        </p:spPr>
        <p:txBody>
          <a:bodyPr wrap="square" lIns="0" tIns="0" rIns="0" bIns="0" rtlCol="0" anchor="t"/>
          <a:lstStyle/>
          <a:p>
            <a:pPr indent="0" marL="0">
              <a:buNone/>
            </a:pPr>
            <a:r>
              <a:rPr lang="en-US" sz="1200" dirty="0">
                <a:solidFill>
                  <a:schemeClr val="tx1"/>
                </a:solidFill>
              </a:rPr>
              <a:t>導入後は、申立て方法が異なる数種類の事件が同時に併存する</a:t>
            </a:r>
            <a:endParaRPr lang="en-US" sz="1200" dirty="0"/>
          </a:p>
        </p:txBody>
      </p:sp>
      <p:sp>
        <p:nvSpPr>
          <p:cNvPr id="25" name="Text 23"/>
          <p:cNvSpPr txBox="1"/>
          <p:nvPr/>
        </p:nvSpPr>
        <p:spPr>
          <a:xfrm>
            <a:off x="6172200" y="3200400"/>
            <a:ext cx="2377440" cy="310896"/>
          </a:xfrm>
          <a:prstGeom prst="rect">
            <a:avLst/>
          </a:prstGeom>
          <a:noFill/>
          <a:ln/>
        </p:spPr>
        <p:txBody>
          <a:bodyPr wrap="square" lIns="0" tIns="0" rIns="0" bIns="0" rtlCol="0" anchor="t"/>
          <a:lstStyle/>
          <a:p>
            <a:pPr indent="0" marL="0">
              <a:buNone/>
            </a:pPr>
            <a:r>
              <a:rPr lang="en-US" sz="900" dirty="0">
                <a:solidFill>
                  <a:schemeClr val="accent4"/>
                </a:solidFill>
              </a:rPr>
              <a:t>出典：日弁連会長声明、最高裁の調達仕様書</a:t>
            </a:r>
            <a:endParaRPr lang="en-US" sz="900" dirty="0"/>
          </a:p>
        </p:txBody>
      </p:sp>
      <p:sp>
        <p:nvSpPr>
          <p:cNvPr id="26" name="併存の注意"/>
          <p:cNvSpPr/>
          <p:nvPr/>
        </p:nvSpPr>
        <p:spPr>
          <a:xfrm>
            <a:off x="457200" y="3749040"/>
            <a:ext cx="8229600" cy="749808"/>
          </a:xfrm>
          <a:prstGeom prst="roundRect">
            <a:avLst>
              <a:gd name="adj" fmla="val 9756"/>
            </a:avLst>
          </a:prstGeom>
          <a:solidFill>
            <a:srgbClr val="F8E6D2"/>
          </a:solidFill>
          <a:ln w="12700">
            <a:solidFill>
              <a:srgbClr val="F8E6D2"/>
            </a:solidFill>
            <a:prstDash val="solid"/>
          </a:ln>
        </p:spPr>
      </p:sp>
      <p:sp>
        <p:nvSpPr>
          <p:cNvPr id="27" name="Text 25"/>
          <p:cNvSpPr txBox="1"/>
          <p:nvPr/>
        </p:nvSpPr>
        <p:spPr>
          <a:xfrm>
            <a:off x="640080" y="3794760"/>
            <a:ext cx="7863840" cy="658368"/>
          </a:xfrm>
          <a:prstGeom prst="rect">
            <a:avLst/>
          </a:prstGeom>
          <a:noFill/>
          <a:ln/>
        </p:spPr>
        <p:txBody>
          <a:bodyPr wrap="square" lIns="0" tIns="0" rIns="0" bIns="0" rtlCol="0" anchor="ctr"/>
          <a:lstStyle/>
          <a:p>
            <a:pPr indent="0" marL="0">
              <a:buNone/>
            </a:pPr>
            <a:r>
              <a:rPr lang="en-US" sz="1200" b="1" dirty="0">
                <a:solidFill>
                  <a:srgbClr val="5A3412"/>
                </a:solidFill>
              </a:rPr>
              <a:t>切替の前後は、同じ事務所の中で mints・TreeeS・紙 の事件が並ぶ可能性があります。</a:t>
            </a:r>
            <a:endParaRPr lang="en-US" sz="1200" dirty="0"/>
          </a:p>
          <a:p>
            <a:pPr indent="0" marL="0">
              <a:buNone/>
            </a:pPr>
            <a:r>
              <a:rPr lang="en-US" sz="1200" dirty="0">
                <a:solidFill>
                  <a:srgbClr val="5A3412"/>
                </a:solidFill>
              </a:rPr>
              <a:t>事件ごとに「どのシステムで出すか」を、提出のたびに確かめます。先行導入の対象が名古屋であることは、裁判所の公表資料では確認できていません（2026年10月26日時点）。</a:t>
            </a:r>
            <a:endParaRPr lang="en-US" sz="1200" dirty="0"/>
          </a:p>
        </p:txBody>
      </p:sp>
      <p:sp>
        <p:nvSpPr>
          <p:cNvPr id="25" name="Slide Number Placeholder 0"/>
          <p:cNvSpPr>
            <a:spLocks noGrp="1"/>
          </p:cNvSpPr>
          <p:nvPr>
            <p:ph type="sldNum" sz="quarter" idx="4294967295"/>
          </p:nvPr>
        </p:nvSpPr>
        <p:spPr>
          <a:xfrm>
            <a:off x="8229600" y="4700016"/>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4"/>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92608"/>
            <a:ext cx="6583680" cy="566928"/>
          </a:xfrm>
          <a:prstGeom prst="rect">
            <a:avLst/>
          </a:prstGeom>
          <a:noFill/>
          <a:ln/>
        </p:spPr>
        <p:txBody>
          <a:bodyPr wrap="square" lIns="0" tIns="0" rIns="0" bIns="0" rtlCol="0" anchor="ctr"/>
          <a:lstStyle/>
          <a:p>
            <a:pPr algn="l" indent="0" marL="0">
              <a:buNone/>
            </a:pPr>
            <a:r>
              <a:rPr lang="en-US" sz="3000" b="1" dirty="0">
                <a:solidFill>
                  <a:schemeClr val="tx2"/>
                </a:solidFill>
              </a:rPr>
              <a:t>いま分かっていること</a:t>
            </a:r>
            <a:endParaRPr lang="en-US" sz="3000" dirty="0"/>
          </a:p>
        </p:txBody>
      </p:sp>
      <p:sp>
        <p:nvSpPr>
          <p:cNvPr id="3" name="区分 公表済み"/>
          <p:cNvSpPr/>
          <p:nvPr/>
        </p:nvSpPr>
        <p:spPr>
          <a:xfrm>
            <a:off x="7269480" y="411480"/>
            <a:ext cx="1417320" cy="329184"/>
          </a:xfrm>
          <a:prstGeom prst="roundRect">
            <a:avLst>
              <a:gd name="adj" fmla="val 50000"/>
            </a:avLst>
          </a:prstGeom>
          <a:solidFill>
            <a:srgbClr val="DCEBFF"/>
          </a:solidFill>
          <a:ln w="9525">
            <a:solidFill>
              <a:srgbClr val="DCEBFF"/>
            </a:solidFill>
            <a:prstDash val="solid"/>
          </a:ln>
        </p:spPr>
      </p:sp>
      <p:sp>
        <p:nvSpPr>
          <p:cNvPr id="4" name="区分ラベル 公表済み"/>
          <p:cNvSpPr txBox="1"/>
          <p:nvPr/>
        </p:nvSpPr>
        <p:spPr>
          <a:xfrm>
            <a:off x="7269480" y="411480"/>
            <a:ext cx="1417320" cy="329184"/>
          </a:xfrm>
          <a:prstGeom prst="rect">
            <a:avLst/>
          </a:prstGeom>
          <a:noFill/>
          <a:ln/>
        </p:spPr>
        <p:txBody>
          <a:bodyPr wrap="square" lIns="0" tIns="0" rIns="0" bIns="0" rtlCol="0" anchor="ctr"/>
          <a:lstStyle/>
          <a:p>
            <a:pPr algn="ctr" indent="0" marL="0">
              <a:buNone/>
            </a:pPr>
            <a:r>
              <a:rPr lang="en-US" sz="1100" b="1" dirty="0">
                <a:solidFill>
                  <a:srgbClr val="0B2D5B"/>
                </a:solidFill>
              </a:rPr>
              <a:t>公表済み</a:t>
            </a:r>
            <a:endParaRPr lang="en-US" sz="1100" dirty="0"/>
          </a:p>
        </p:txBody>
      </p:sp>
      <p:graphicFrame>
        <p:nvGraphicFramePr>
          <p:cNvPr id="4" name="公表済みの事項"/>
          <p:cNvGraphicFramePr>
            <a:graphicFrameLocks noGrp="1"/>
          </p:cNvGraphicFramePr>
          <p:nvPr>
            <p:extLst>
              <p:ext uri="{D42A27DB-BD31-4B8C-83A1-F6EECF244321}">
                <p14:modId xmlns:p14="http://schemas.microsoft.com/office/powerpoint/2010/main" val="1579011935"/>
              </p:ext>
            </p:extLst>
          </p:nvPr>
        </p:nvGraphicFramePr>
        <p:xfrm>
          <a:off x="457200" y="1024128"/>
          <a:ext cx="8229600" cy="914400"/>
        </p:xfrm>
        <a:graphic>
          <a:graphicData uri="http://schemas.openxmlformats.org/drawingml/2006/table">
            <a:tbl>
              <a:tblPr/>
              <a:tblGrid>
                <a:gridCol w="4846320"/>
                <a:gridCol w="2514600"/>
                <a:gridCol w="868680"/>
              </a:tblGrid>
              <a:tr h="310896">
                <a:tc>
                  <a:txBody>
                    <a:bodyPr/>
                    <a:lstStyle/>
                    <a:p>
                      <a:pPr indent="0" marL="0">
                        <a:buNone/>
                      </a:pPr>
                      <a:r>
                        <a:rPr lang="en-US" sz="1200" b="1" dirty="0">
                          <a:solidFill>
                            <a:srgbClr val="FFFFFF"/>
                          </a:solidFill>
                        </a:rPr>
                        <a:t>事項</a:t>
                      </a:r>
                      <a:endParaRPr lang="en-US" sz="1200" dirty="0"/>
                    </a:p>
                  </a:txBody>
                  <a:tcPr marL="91440" marR="91440" marT="45720" marB="45720"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0B2D5B"/>
                    </a:solidFill>
                  </a:tcPr>
                </a:tc>
                <a:tc>
                  <a:txBody>
                    <a:bodyPr/>
                    <a:lstStyle/>
                    <a:p>
                      <a:pPr indent="0" marL="0">
                        <a:buNone/>
                      </a:pPr>
                      <a:r>
                        <a:rPr lang="en-US" sz="1200" b="1" dirty="0">
                          <a:solidFill>
                            <a:srgbClr val="FFFFFF"/>
                          </a:solidFill>
                        </a:rPr>
                        <a:t>出典</a:t>
                      </a:r>
                      <a:endParaRPr lang="en-US" sz="1200" dirty="0"/>
                    </a:p>
                  </a:txBody>
                  <a:tcPr marL="91440" marR="91440" marT="45720" marB="45720"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0B2D5B"/>
                    </a:solidFill>
                  </a:tcPr>
                </a:tc>
                <a:tc>
                  <a:txBody>
                    <a:bodyPr/>
                    <a:lstStyle/>
                    <a:p>
                      <a:pPr indent="0" marL="0">
                        <a:buNone/>
                      </a:pPr>
                      <a:r>
                        <a:rPr lang="en-US" sz="1200" b="1" dirty="0">
                          <a:solidFill>
                            <a:srgbClr val="FFFFFF"/>
                          </a:solidFill>
                        </a:rPr>
                        <a:t>確認日</a:t>
                      </a:r>
                      <a:endParaRPr lang="en-US" sz="1200" dirty="0"/>
                    </a:p>
                  </a:txBody>
                  <a:tcPr marL="91440" marR="91440" marT="45720" marB="45720"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0B2D5B"/>
                    </a:solidFill>
                  </a:tcPr>
                </a:tc>
              </a:tr>
              <a:tr h="548640">
                <a:tc>
                  <a:txBody>
                    <a:bodyPr/>
                    <a:lstStyle/>
                    <a:p>
                      <a:pPr indent="0" marL="0">
                        <a:buNone/>
                      </a:pPr>
                      <a:r>
                        <a:rPr lang="en-US" sz="1200" dirty="0">
                          <a:solidFill>
                            <a:srgbClr val="1F2A37"/>
                          </a:solidFill>
                        </a:rPr>
                        <a:t>2026年5月21日に改正民訴法等が全面施行。訴訟代理人等はオンライン提出が義務</a:t>
                      </a:r>
                      <a:endParaRPr lang="en-US" sz="1200" dirty="0"/>
                    </a:p>
                  </a:txBody>
                  <a:tcPr marL="91440" marR="91440" marT="45720" marB="45720"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r>
                        <a:rPr lang="en-US" sz="1000" dirty="0">
                          <a:solidFill>
                            <a:srgbClr val="5A6B80"/>
                          </a:solidFill>
                        </a:rPr>
                        <a:t>裁判所「改正民訴法等で変わる民事訴訟手続の概要」</a:t>
                      </a:r>
                      <a:endParaRPr lang="en-US" sz="1000" dirty="0"/>
                    </a:p>
                  </a:txBody>
                  <a:tcPr marL="91440" marR="91440" marT="45720" marB="45720"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r>
                        <a:rPr lang="en-US" sz="1000" dirty="0">
                          <a:solidFill>
                            <a:srgbClr val="5A6B80"/>
                          </a:solidFill>
                        </a:rPr>
                        <a:t>2026/10/26</a:t>
                      </a:r>
                      <a:endParaRPr lang="en-US" sz="1000" dirty="0"/>
                    </a:p>
                  </a:txBody>
                  <a:tcPr marL="91440" marR="91440" marT="45720" marB="45720"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r>
              <a:tr h="512064">
                <a:tc>
                  <a:txBody>
                    <a:bodyPr/>
                    <a:lstStyle/>
                    <a:p>
                      <a:pPr indent="0" marL="0">
                        <a:buNone/>
                      </a:pPr>
                      <a:r>
                        <a:rPr lang="en-US" sz="1200" dirty="0">
                          <a:solidFill>
                            <a:srgbClr val="1F2A37"/>
                          </a:solidFill>
                        </a:rPr>
                        <a:t>TreeeSは2027年度中に全国で運用開始の予定。申立て方法の異なる事件が併存する</a:t>
                      </a:r>
                      <a:endParaRPr lang="en-US" sz="1200" dirty="0"/>
                    </a:p>
                  </a:txBody>
                  <a:tcPr marL="91440" marR="91440" marT="45720" marB="45720"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r>
                        <a:rPr lang="en-US" sz="1000" dirty="0">
                          <a:solidFill>
                            <a:srgbClr val="5A6B80"/>
                          </a:solidFill>
                        </a:rPr>
                        <a:t>日弁連会長声明（2026年5月21日）、最高裁の調達仕様書（2026年6月）</a:t>
                      </a:r>
                      <a:endParaRPr lang="en-US" sz="1000" dirty="0"/>
                    </a:p>
                  </a:txBody>
                  <a:tcPr marL="91440" marR="91440" marT="45720" marB="45720"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r>
                        <a:rPr lang="en-US" sz="1000" dirty="0">
                          <a:solidFill>
                            <a:srgbClr val="5A6B80"/>
                          </a:solidFill>
                        </a:rPr>
                        <a:t>2026/10/26</a:t>
                      </a:r>
                      <a:endParaRPr lang="en-US" sz="1000" dirty="0"/>
                    </a:p>
                  </a:txBody>
                  <a:tcPr marL="91440" marR="91440" marT="45720" marB="45720"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r>
              <a:tr h="548640">
                <a:tc>
                  <a:txBody>
                    <a:bodyPr/>
                    <a:lstStyle/>
                    <a:p>
                      <a:pPr indent="0" marL="0">
                        <a:buNone/>
                      </a:pPr>
                      <a:r>
                        <a:rPr lang="en-US" sz="1200" dirty="0">
                          <a:solidFill>
                            <a:srgbClr val="1F2A37"/>
                          </a:solidFill>
                        </a:rPr>
                        <a:t>2027年1月から名古屋高裁本庁・名古屋地簡裁管内（支部を含む）で先行導入（予定）</a:t>
                      </a:r>
                      <a:endParaRPr lang="en-US" sz="1200" dirty="0"/>
                    </a:p>
                  </a:txBody>
                  <a:tcPr marL="91440" marR="91440" marT="45720" marB="45720"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r>
                        <a:rPr lang="en-US" sz="1000" dirty="0">
                          <a:solidFill>
                            <a:srgbClr val="5A6B80"/>
                          </a:solidFill>
                        </a:rPr>
                        <a:t>愛知県弁護士会 会員向け案内（2026年5月15日付）。時期は最高裁の調達仕様書にも記載、対象庁は未記載</a:t>
                      </a:r>
                      <a:endParaRPr lang="en-US" sz="1000" dirty="0"/>
                    </a:p>
                  </a:txBody>
                  <a:tcPr marL="91440" marR="91440" marT="45720" marB="45720"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r>
                        <a:rPr lang="en-US" sz="1000" dirty="0">
                          <a:solidFill>
                            <a:srgbClr val="5A6B80"/>
                          </a:solidFill>
                        </a:rPr>
                        <a:t>2026/10/26</a:t>
                      </a:r>
                      <a:endParaRPr lang="en-US" sz="1000" dirty="0"/>
                    </a:p>
                  </a:txBody>
                  <a:tcPr marL="91440" marR="91440" marT="45720" marB="45720"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r>
              <a:tr h="548640">
                <a:tc>
                  <a:txBody>
                    <a:bodyPr/>
                    <a:lstStyle/>
                    <a:p>
                      <a:pPr indent="0" marL="0">
                        <a:buNone/>
                      </a:pPr>
                      <a:r>
                        <a:rPr lang="en-US" sz="1200" dirty="0">
                          <a:solidFill>
                            <a:srgbClr val="1F2A37"/>
                          </a:solidFill>
                        </a:rPr>
                        <a:t>説明会①（2026年6月23日）の議題に、GビズID取得の案内と研修用アカウントの配付フロー</a:t>
                      </a:r>
                      <a:endParaRPr lang="en-US" sz="1200" dirty="0"/>
                    </a:p>
                  </a:txBody>
                  <a:tcPr marL="91440" marR="91440" marT="45720" marB="45720"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r>
                        <a:rPr lang="en-US" sz="1000" dirty="0">
                          <a:solidFill>
                            <a:srgbClr val="5A6B80"/>
                          </a:solidFill>
                        </a:rPr>
                        <a:t>愛知県弁護士会 会員向け案内（項目名のみ確認）</a:t>
                      </a:r>
                      <a:endParaRPr lang="en-US" sz="1000" dirty="0"/>
                    </a:p>
                  </a:txBody>
                  <a:tcPr marL="91440" marR="91440" marT="45720" marB="45720"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r>
                        <a:rPr lang="en-US" sz="1000" dirty="0">
                          <a:solidFill>
                            <a:srgbClr val="5A6B80"/>
                          </a:solidFill>
                        </a:rPr>
                        <a:t>2026/10/26</a:t>
                      </a:r>
                      <a:endParaRPr lang="en-US" sz="1000" dirty="0"/>
                    </a:p>
                  </a:txBody>
                  <a:tcPr marL="91440" marR="91440" marT="45720" marB="45720"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r>
              <a:tr h="548640">
                <a:tc>
                  <a:txBody>
                    <a:bodyPr/>
                    <a:lstStyle/>
                    <a:p>
                      <a:pPr indent="0" marL="0">
                        <a:buNone/>
                      </a:pPr>
                      <a:r>
                        <a:rPr lang="en-US" sz="1200" dirty="0">
                          <a:solidFill>
                            <a:srgbClr val="1F2A37"/>
                          </a:solidFill>
                        </a:rPr>
                        <a:t>説明会②（11月9日）・③（12月9日）。運用協議、事務職員向けウェビナー</a:t>
                      </a:r>
                      <a:endParaRPr lang="en-US" sz="1200" dirty="0"/>
                    </a:p>
                  </a:txBody>
                  <a:tcPr marL="91440" marR="91440" marT="45720" marB="45720"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r>
                        <a:rPr lang="en-US" sz="1000" dirty="0">
                          <a:solidFill>
                            <a:srgbClr val="5A6B80"/>
                          </a:solidFill>
                        </a:rPr>
                        <a:t>愛知県弁護士会「事務職員の皆さんへ」予定表</a:t>
                      </a:r>
                      <a:endParaRPr lang="en-US" sz="1000" dirty="0"/>
                    </a:p>
                  </a:txBody>
                  <a:tcPr marL="91440" marR="91440" marT="45720" marB="45720"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r>
                        <a:rPr lang="en-US" sz="1000" dirty="0">
                          <a:solidFill>
                            <a:srgbClr val="5A6B80"/>
                          </a:solidFill>
                        </a:rPr>
                        <a:t>2026/10/26</a:t>
                      </a:r>
                      <a:endParaRPr lang="en-US" sz="1000" dirty="0"/>
                    </a:p>
                  </a:txBody>
                  <a:tcPr marL="91440" marR="91440" marT="45720" marB="45720"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4334256"/>
            <a:ext cx="8229600" cy="274320"/>
          </a:xfrm>
          <a:prstGeom prst="rect">
            <a:avLst/>
          </a:prstGeom>
          <a:noFill/>
          <a:ln/>
        </p:spPr>
        <p:txBody>
          <a:bodyPr wrap="square" lIns="0" tIns="0" rIns="0" bIns="0" rtlCol="0" anchor="t"/>
          <a:lstStyle/>
          <a:p>
            <a:pPr indent="0" marL="0">
              <a:buNone/>
            </a:pPr>
            <a:r>
              <a:rPr lang="en-US" sz="1000" dirty="0">
                <a:solidFill>
                  <a:schemeClr val="accent4"/>
                </a:solidFill>
              </a:rPr>
              <a:t>URLは04移行準備確認表の「出典一覧」にあります。弁護士会資料でのみ確認できる事項は、裁判所の正式な案内で改めて確認します。</a:t>
            </a:r>
            <a:endParaRPr lang="en-US" sz="1000" dirty="0"/>
          </a:p>
        </p:txBody>
      </p:sp>
      <p:sp>
        <p:nvSpPr>
          <p:cNvPr id="25" name="Slide Number Placeholder 0"/>
          <p:cNvSpPr>
            <a:spLocks noGrp="1"/>
          </p:cNvSpPr>
          <p:nvPr>
            <p:ph type="sldNum" sz="quarter" idx="4294967295"/>
          </p:nvPr>
        </p:nvSpPr>
        <p:spPr>
          <a:xfrm>
            <a:off x="8229600" y="4700016"/>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4"/>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92608"/>
            <a:ext cx="6583680" cy="566928"/>
          </a:xfrm>
          <a:prstGeom prst="rect">
            <a:avLst/>
          </a:prstGeom>
          <a:noFill/>
          <a:ln/>
        </p:spPr>
        <p:txBody>
          <a:bodyPr wrap="square" lIns="0" tIns="0" rIns="0" bIns="0" rtlCol="0" anchor="ctr"/>
          <a:lstStyle/>
          <a:p>
            <a:pPr algn="l" indent="0" marL="0">
              <a:buNone/>
            </a:pPr>
            <a:r>
              <a:rPr lang="en-US" sz="3000" b="1" dirty="0">
                <a:solidFill>
                  <a:schemeClr val="tx2"/>
                </a:solidFill>
              </a:rPr>
              <a:t>まだ分からないこと</a:t>
            </a:r>
            <a:endParaRPr lang="en-US" sz="3000" dirty="0"/>
          </a:p>
        </p:txBody>
      </p:sp>
      <p:sp>
        <p:nvSpPr>
          <p:cNvPr id="3" name="区分 正式案内待ち"/>
          <p:cNvSpPr/>
          <p:nvPr/>
        </p:nvSpPr>
        <p:spPr>
          <a:xfrm>
            <a:off x="7269480" y="411480"/>
            <a:ext cx="1417320" cy="329184"/>
          </a:xfrm>
          <a:prstGeom prst="roundRect">
            <a:avLst>
              <a:gd name="adj" fmla="val 50000"/>
            </a:avLst>
          </a:prstGeom>
          <a:solidFill>
            <a:srgbClr val="F8E6D2"/>
          </a:solidFill>
          <a:ln w="9525">
            <a:solidFill>
              <a:srgbClr val="F8E6D2"/>
            </a:solidFill>
            <a:prstDash val="solid"/>
          </a:ln>
        </p:spPr>
      </p:sp>
      <p:sp>
        <p:nvSpPr>
          <p:cNvPr id="4" name="区分ラベル 正式案内待ち"/>
          <p:cNvSpPr txBox="1"/>
          <p:nvPr/>
        </p:nvSpPr>
        <p:spPr>
          <a:xfrm>
            <a:off x="7269480" y="411480"/>
            <a:ext cx="1417320" cy="329184"/>
          </a:xfrm>
          <a:prstGeom prst="rect">
            <a:avLst/>
          </a:prstGeom>
          <a:noFill/>
          <a:ln/>
        </p:spPr>
        <p:txBody>
          <a:bodyPr wrap="square" lIns="0" tIns="0" rIns="0" bIns="0" rtlCol="0" anchor="ctr"/>
          <a:lstStyle/>
          <a:p>
            <a:pPr algn="ctr" indent="0" marL="0">
              <a:buNone/>
            </a:pPr>
            <a:r>
              <a:rPr lang="en-US" sz="1100" b="1" dirty="0">
                <a:solidFill>
                  <a:srgbClr val="7A4517"/>
                </a:solidFill>
              </a:rPr>
              <a:t>正式案内待ち</a:t>
            </a:r>
            <a:endParaRPr lang="en-US" sz="1100" dirty="0"/>
          </a:p>
        </p:txBody>
      </p:sp>
      <p:sp>
        <p:nvSpPr>
          <p:cNvPr id="5" name="未確定 1"/>
          <p:cNvSpPr/>
          <p:nvPr/>
        </p:nvSpPr>
        <p:spPr>
          <a:xfrm>
            <a:off x="457200" y="1097280"/>
            <a:ext cx="1920240" cy="1371600"/>
          </a:xfrm>
          <a:prstGeom prst="roundRect">
            <a:avLst>
              <a:gd name="adj" fmla="val 5333"/>
            </a:avLst>
          </a:prstGeom>
          <a:solidFill>
            <a:schemeClr val="bg2"/>
          </a:solidFill>
          <a:ln w="9525">
            <a:solidFill>
              <a:srgbClr val="E2E8F0"/>
            </a:solidFill>
            <a:prstDash val="solid"/>
          </a:ln>
        </p:spPr>
      </p:sp>
      <p:sp>
        <p:nvSpPr>
          <p:cNvPr id="6" name="番号 1"/>
          <p:cNvSpPr/>
          <p:nvPr/>
        </p:nvSpPr>
        <p:spPr>
          <a:xfrm>
            <a:off x="594360" y="1234440"/>
            <a:ext cx="329184" cy="329184"/>
          </a:xfrm>
          <a:prstGeom prst="ellipse">
            <a:avLst/>
          </a:prstGeom>
          <a:solidFill>
            <a:srgbClr val="F8E6D2"/>
          </a:solidFill>
          <a:ln w="12700">
            <a:solidFill>
              <a:srgbClr val="F8E6D2"/>
            </a:solidFill>
            <a:prstDash val="solid"/>
          </a:ln>
        </p:spPr>
      </p:sp>
      <p:sp>
        <p:nvSpPr>
          <p:cNvPr id="7" name="Text 5"/>
          <p:cNvSpPr txBox="1"/>
          <p:nvPr/>
        </p:nvSpPr>
        <p:spPr>
          <a:xfrm>
            <a:off x="594360" y="1234440"/>
            <a:ext cx="329184" cy="329184"/>
          </a:xfrm>
          <a:prstGeom prst="rect">
            <a:avLst/>
          </a:prstGeom>
          <a:noFill/>
          <a:ln/>
        </p:spPr>
        <p:txBody>
          <a:bodyPr wrap="square" lIns="0" tIns="0" rIns="0" bIns="0" rtlCol="0" anchor="ctr"/>
          <a:lstStyle/>
          <a:p>
            <a:pPr algn="ctr" indent="0" marL="0">
              <a:buNone/>
            </a:pPr>
            <a:r>
              <a:rPr lang="en-US" sz="1300" b="1" dirty="0">
                <a:solidFill>
                  <a:srgbClr val="7A4517"/>
                </a:solidFill>
              </a:rPr>
              <a:t>1</a:t>
            </a:r>
            <a:endParaRPr lang="en-US" sz="1300" dirty="0"/>
          </a:p>
        </p:txBody>
      </p:sp>
      <p:sp>
        <p:nvSpPr>
          <p:cNvPr id="8" name="Text 6"/>
          <p:cNvSpPr txBox="1"/>
          <p:nvPr/>
        </p:nvSpPr>
        <p:spPr>
          <a:xfrm>
            <a:off x="594360" y="1627632"/>
            <a:ext cx="1645920" cy="384048"/>
          </a:xfrm>
          <a:prstGeom prst="rect">
            <a:avLst/>
          </a:prstGeom>
          <a:noFill/>
          <a:ln/>
        </p:spPr>
        <p:txBody>
          <a:bodyPr wrap="square" lIns="0" tIns="0" rIns="0" bIns="0" rtlCol="0" anchor="t"/>
          <a:lstStyle/>
          <a:p>
            <a:pPr indent="0" marL="0">
              <a:buNone/>
            </a:pPr>
            <a:r>
              <a:rPr lang="en-US" sz="1300" b="1" dirty="0">
                <a:solidFill>
                  <a:schemeClr val="tx2"/>
                </a:solidFill>
              </a:rPr>
              <a:t>対象事件・手続の範囲</a:t>
            </a:r>
            <a:endParaRPr lang="en-US" sz="1300" dirty="0"/>
          </a:p>
        </p:txBody>
      </p:sp>
      <p:sp>
        <p:nvSpPr>
          <p:cNvPr id="9" name="Text 7"/>
          <p:cNvSpPr txBox="1"/>
          <p:nvPr/>
        </p:nvSpPr>
        <p:spPr>
          <a:xfrm>
            <a:off x="594360" y="1993392"/>
            <a:ext cx="1645920" cy="411480"/>
          </a:xfrm>
          <a:prstGeom prst="rect">
            <a:avLst/>
          </a:prstGeom>
          <a:noFill/>
          <a:ln/>
        </p:spPr>
        <p:txBody>
          <a:bodyPr wrap="square" lIns="0" tIns="0" rIns="0" bIns="0" rtlCol="0" anchor="t"/>
          <a:lstStyle/>
          <a:p>
            <a:pPr indent="0" marL="0">
              <a:buNone/>
            </a:pPr>
            <a:r>
              <a:rPr lang="en-US" sz="1000" dirty="0">
                <a:solidFill>
                  <a:schemeClr val="tx1"/>
                </a:solidFill>
              </a:rPr>
              <a:t>提起以外の申立てや、事件の種類ごとの扱い</a:t>
            </a:r>
            <a:endParaRPr lang="en-US" sz="1000" dirty="0"/>
          </a:p>
        </p:txBody>
      </p:sp>
      <p:sp>
        <p:nvSpPr>
          <p:cNvPr id="10" name="未確定 2"/>
          <p:cNvSpPr/>
          <p:nvPr/>
        </p:nvSpPr>
        <p:spPr>
          <a:xfrm>
            <a:off x="2560320" y="1097280"/>
            <a:ext cx="1920240" cy="1371600"/>
          </a:xfrm>
          <a:prstGeom prst="roundRect">
            <a:avLst>
              <a:gd name="adj" fmla="val 5333"/>
            </a:avLst>
          </a:prstGeom>
          <a:solidFill>
            <a:schemeClr val="bg2"/>
          </a:solidFill>
          <a:ln w="9525">
            <a:solidFill>
              <a:srgbClr val="E2E8F0"/>
            </a:solidFill>
            <a:prstDash val="solid"/>
          </a:ln>
        </p:spPr>
      </p:sp>
      <p:sp>
        <p:nvSpPr>
          <p:cNvPr id="11" name="番号 2"/>
          <p:cNvSpPr/>
          <p:nvPr/>
        </p:nvSpPr>
        <p:spPr>
          <a:xfrm>
            <a:off x="2697480" y="1234440"/>
            <a:ext cx="329184" cy="329184"/>
          </a:xfrm>
          <a:prstGeom prst="ellipse">
            <a:avLst/>
          </a:prstGeom>
          <a:solidFill>
            <a:srgbClr val="F8E6D2"/>
          </a:solidFill>
          <a:ln w="12700">
            <a:solidFill>
              <a:srgbClr val="F8E6D2"/>
            </a:solidFill>
            <a:prstDash val="solid"/>
          </a:ln>
        </p:spPr>
      </p:sp>
      <p:sp>
        <p:nvSpPr>
          <p:cNvPr id="12" name="Text 10"/>
          <p:cNvSpPr txBox="1"/>
          <p:nvPr/>
        </p:nvSpPr>
        <p:spPr>
          <a:xfrm>
            <a:off x="2697480" y="1234440"/>
            <a:ext cx="329184" cy="329184"/>
          </a:xfrm>
          <a:prstGeom prst="rect">
            <a:avLst/>
          </a:prstGeom>
          <a:noFill/>
          <a:ln/>
        </p:spPr>
        <p:txBody>
          <a:bodyPr wrap="square" lIns="0" tIns="0" rIns="0" bIns="0" rtlCol="0" anchor="ctr"/>
          <a:lstStyle/>
          <a:p>
            <a:pPr algn="ctr" indent="0" marL="0">
              <a:buNone/>
            </a:pPr>
            <a:r>
              <a:rPr lang="en-US" sz="1300" b="1" dirty="0">
                <a:solidFill>
                  <a:srgbClr val="7A4517"/>
                </a:solidFill>
              </a:rPr>
              <a:t>2</a:t>
            </a:r>
            <a:endParaRPr lang="en-US" sz="1300" dirty="0"/>
          </a:p>
        </p:txBody>
      </p:sp>
      <p:sp>
        <p:nvSpPr>
          <p:cNvPr id="13" name="Text 11"/>
          <p:cNvSpPr txBox="1"/>
          <p:nvPr/>
        </p:nvSpPr>
        <p:spPr>
          <a:xfrm>
            <a:off x="2697480" y="1627632"/>
            <a:ext cx="1645920" cy="384048"/>
          </a:xfrm>
          <a:prstGeom prst="rect">
            <a:avLst/>
          </a:prstGeom>
          <a:noFill/>
          <a:ln/>
        </p:spPr>
        <p:txBody>
          <a:bodyPr wrap="square" lIns="0" tIns="0" rIns="0" bIns="0" rtlCol="0" anchor="t"/>
          <a:lstStyle/>
          <a:p>
            <a:pPr indent="0" marL="0">
              <a:buNone/>
            </a:pPr>
            <a:r>
              <a:rPr lang="en-US" sz="1300" b="1" dirty="0">
                <a:solidFill>
                  <a:schemeClr val="tx2"/>
                </a:solidFill>
              </a:rPr>
              <a:t>アカウント登録</a:t>
            </a:r>
            <a:endParaRPr lang="en-US" sz="1300" dirty="0"/>
          </a:p>
        </p:txBody>
      </p:sp>
      <p:sp>
        <p:nvSpPr>
          <p:cNvPr id="14" name="Text 12"/>
          <p:cNvSpPr txBox="1"/>
          <p:nvPr/>
        </p:nvSpPr>
        <p:spPr>
          <a:xfrm>
            <a:off x="2697480" y="1993392"/>
            <a:ext cx="1645920" cy="411480"/>
          </a:xfrm>
          <a:prstGeom prst="rect">
            <a:avLst/>
          </a:prstGeom>
          <a:noFill/>
          <a:ln/>
        </p:spPr>
        <p:txBody>
          <a:bodyPr wrap="square" lIns="0" tIns="0" rIns="0" bIns="0" rtlCol="0" anchor="t"/>
          <a:lstStyle/>
          <a:p>
            <a:pPr indent="0" marL="0">
              <a:buNone/>
            </a:pPr>
            <a:r>
              <a:rPr lang="en-US" sz="1000" dirty="0">
                <a:solidFill>
                  <a:schemeClr val="tx1"/>
                </a:solidFill>
              </a:rPr>
              <a:t>本番の登録手順（調達資料に改修案あり）</a:t>
            </a:r>
            <a:endParaRPr lang="en-US" sz="1000" dirty="0"/>
          </a:p>
        </p:txBody>
      </p:sp>
      <p:sp>
        <p:nvSpPr>
          <p:cNvPr id="15" name="未確定 3"/>
          <p:cNvSpPr/>
          <p:nvPr/>
        </p:nvSpPr>
        <p:spPr>
          <a:xfrm>
            <a:off x="4663440" y="1097280"/>
            <a:ext cx="1920240" cy="1371600"/>
          </a:xfrm>
          <a:prstGeom prst="roundRect">
            <a:avLst>
              <a:gd name="adj" fmla="val 5333"/>
            </a:avLst>
          </a:prstGeom>
          <a:solidFill>
            <a:schemeClr val="bg2"/>
          </a:solidFill>
          <a:ln w="9525">
            <a:solidFill>
              <a:srgbClr val="E2E8F0"/>
            </a:solidFill>
            <a:prstDash val="solid"/>
          </a:ln>
        </p:spPr>
      </p:sp>
      <p:sp>
        <p:nvSpPr>
          <p:cNvPr id="16" name="番号 3"/>
          <p:cNvSpPr/>
          <p:nvPr/>
        </p:nvSpPr>
        <p:spPr>
          <a:xfrm>
            <a:off x="4800600" y="1234440"/>
            <a:ext cx="329184" cy="329184"/>
          </a:xfrm>
          <a:prstGeom prst="ellipse">
            <a:avLst/>
          </a:prstGeom>
          <a:solidFill>
            <a:srgbClr val="F8E6D2"/>
          </a:solidFill>
          <a:ln w="12700">
            <a:solidFill>
              <a:srgbClr val="F8E6D2"/>
            </a:solidFill>
            <a:prstDash val="solid"/>
          </a:ln>
        </p:spPr>
      </p:sp>
      <p:sp>
        <p:nvSpPr>
          <p:cNvPr id="17" name="Text 15"/>
          <p:cNvSpPr txBox="1"/>
          <p:nvPr/>
        </p:nvSpPr>
        <p:spPr>
          <a:xfrm>
            <a:off x="4800600" y="1234440"/>
            <a:ext cx="329184" cy="329184"/>
          </a:xfrm>
          <a:prstGeom prst="rect">
            <a:avLst/>
          </a:prstGeom>
          <a:noFill/>
          <a:ln/>
        </p:spPr>
        <p:txBody>
          <a:bodyPr wrap="square" lIns="0" tIns="0" rIns="0" bIns="0" rtlCol="0" anchor="ctr"/>
          <a:lstStyle/>
          <a:p>
            <a:pPr algn="ctr" indent="0" marL="0">
              <a:buNone/>
            </a:pPr>
            <a:r>
              <a:rPr lang="en-US" sz="1300" b="1" dirty="0">
                <a:solidFill>
                  <a:srgbClr val="7A4517"/>
                </a:solidFill>
              </a:rPr>
              <a:t>3</a:t>
            </a:r>
            <a:endParaRPr lang="en-US" sz="1300" dirty="0"/>
          </a:p>
        </p:txBody>
      </p:sp>
      <p:sp>
        <p:nvSpPr>
          <p:cNvPr id="18" name="Text 16"/>
          <p:cNvSpPr txBox="1"/>
          <p:nvPr/>
        </p:nvSpPr>
        <p:spPr>
          <a:xfrm>
            <a:off x="4800600" y="1627632"/>
            <a:ext cx="1645920" cy="384048"/>
          </a:xfrm>
          <a:prstGeom prst="rect">
            <a:avLst/>
          </a:prstGeom>
          <a:noFill/>
          <a:ln/>
        </p:spPr>
        <p:txBody>
          <a:bodyPr wrap="square" lIns="0" tIns="0" rIns="0" bIns="0" rtlCol="0" anchor="t"/>
          <a:lstStyle/>
          <a:p>
            <a:pPr indent="0" marL="0">
              <a:buNone/>
            </a:pPr>
            <a:r>
              <a:rPr lang="en-US" sz="1300" b="1" dirty="0">
                <a:solidFill>
                  <a:schemeClr val="tx2"/>
                </a:solidFill>
              </a:rPr>
              <a:t>補助者の権限</a:t>
            </a:r>
            <a:endParaRPr lang="en-US" sz="1300" dirty="0"/>
          </a:p>
        </p:txBody>
      </p:sp>
      <p:sp>
        <p:nvSpPr>
          <p:cNvPr id="19" name="Text 17"/>
          <p:cNvSpPr txBox="1"/>
          <p:nvPr/>
        </p:nvSpPr>
        <p:spPr>
          <a:xfrm>
            <a:off x="4800600" y="1993392"/>
            <a:ext cx="1645920" cy="411480"/>
          </a:xfrm>
          <a:prstGeom prst="rect">
            <a:avLst/>
          </a:prstGeom>
          <a:noFill/>
          <a:ln/>
        </p:spPr>
        <p:txBody>
          <a:bodyPr wrap="square" lIns="0" tIns="0" rIns="0" bIns="0" rtlCol="0" anchor="t"/>
          <a:lstStyle/>
          <a:p>
            <a:pPr indent="0" marL="0">
              <a:buNone/>
            </a:pPr>
            <a:r>
              <a:rPr lang="en-US" sz="1000" dirty="0">
                <a:solidFill>
                  <a:schemeClr val="tx1"/>
                </a:solidFill>
              </a:rPr>
              <a:t>TreeeS上で事務職員（補助者）ができる操作</a:t>
            </a:r>
            <a:endParaRPr lang="en-US" sz="1000" dirty="0"/>
          </a:p>
        </p:txBody>
      </p:sp>
      <p:sp>
        <p:nvSpPr>
          <p:cNvPr id="20" name="未確定 4"/>
          <p:cNvSpPr/>
          <p:nvPr/>
        </p:nvSpPr>
        <p:spPr>
          <a:xfrm>
            <a:off x="6766560" y="1097280"/>
            <a:ext cx="1920240" cy="1371600"/>
          </a:xfrm>
          <a:prstGeom prst="roundRect">
            <a:avLst>
              <a:gd name="adj" fmla="val 5333"/>
            </a:avLst>
          </a:prstGeom>
          <a:solidFill>
            <a:schemeClr val="bg2"/>
          </a:solidFill>
          <a:ln w="9525">
            <a:solidFill>
              <a:srgbClr val="E2E8F0"/>
            </a:solidFill>
            <a:prstDash val="solid"/>
          </a:ln>
        </p:spPr>
      </p:sp>
      <p:sp>
        <p:nvSpPr>
          <p:cNvPr id="21" name="番号 4"/>
          <p:cNvSpPr/>
          <p:nvPr/>
        </p:nvSpPr>
        <p:spPr>
          <a:xfrm>
            <a:off x="6903720" y="1234440"/>
            <a:ext cx="329184" cy="329184"/>
          </a:xfrm>
          <a:prstGeom prst="ellipse">
            <a:avLst/>
          </a:prstGeom>
          <a:solidFill>
            <a:srgbClr val="F8E6D2"/>
          </a:solidFill>
          <a:ln w="12700">
            <a:solidFill>
              <a:srgbClr val="F8E6D2"/>
            </a:solidFill>
            <a:prstDash val="solid"/>
          </a:ln>
        </p:spPr>
      </p:sp>
      <p:sp>
        <p:nvSpPr>
          <p:cNvPr id="22" name="Text 20"/>
          <p:cNvSpPr txBox="1"/>
          <p:nvPr/>
        </p:nvSpPr>
        <p:spPr>
          <a:xfrm>
            <a:off x="6903720" y="1234440"/>
            <a:ext cx="329184" cy="329184"/>
          </a:xfrm>
          <a:prstGeom prst="rect">
            <a:avLst/>
          </a:prstGeom>
          <a:noFill/>
          <a:ln/>
        </p:spPr>
        <p:txBody>
          <a:bodyPr wrap="square" lIns="0" tIns="0" rIns="0" bIns="0" rtlCol="0" anchor="ctr"/>
          <a:lstStyle/>
          <a:p>
            <a:pPr algn="ctr" indent="0" marL="0">
              <a:buNone/>
            </a:pPr>
            <a:r>
              <a:rPr lang="en-US" sz="1300" b="1" dirty="0">
                <a:solidFill>
                  <a:srgbClr val="7A4517"/>
                </a:solidFill>
              </a:rPr>
              <a:t>4</a:t>
            </a:r>
            <a:endParaRPr lang="en-US" sz="1300" dirty="0"/>
          </a:p>
        </p:txBody>
      </p:sp>
      <p:sp>
        <p:nvSpPr>
          <p:cNvPr id="23" name="Text 21"/>
          <p:cNvSpPr txBox="1"/>
          <p:nvPr/>
        </p:nvSpPr>
        <p:spPr>
          <a:xfrm>
            <a:off x="6903720" y="1627632"/>
            <a:ext cx="1645920" cy="384048"/>
          </a:xfrm>
          <a:prstGeom prst="rect">
            <a:avLst/>
          </a:prstGeom>
          <a:noFill/>
          <a:ln/>
        </p:spPr>
        <p:txBody>
          <a:bodyPr wrap="square" lIns="0" tIns="0" rIns="0" bIns="0" rtlCol="0" anchor="t"/>
          <a:lstStyle/>
          <a:p>
            <a:pPr indent="0" marL="0">
              <a:buNone/>
            </a:pPr>
            <a:r>
              <a:rPr lang="en-US" sz="1300" b="1" dirty="0">
                <a:solidFill>
                  <a:schemeClr val="tx2"/>
                </a:solidFill>
              </a:rPr>
              <a:t>係属中の事件</a:t>
            </a:r>
            <a:endParaRPr lang="en-US" sz="1300" dirty="0"/>
          </a:p>
        </p:txBody>
      </p:sp>
      <p:sp>
        <p:nvSpPr>
          <p:cNvPr id="24" name="Text 22"/>
          <p:cNvSpPr txBox="1"/>
          <p:nvPr/>
        </p:nvSpPr>
        <p:spPr>
          <a:xfrm>
            <a:off x="6903720" y="1993392"/>
            <a:ext cx="1645920" cy="411480"/>
          </a:xfrm>
          <a:prstGeom prst="rect">
            <a:avLst/>
          </a:prstGeom>
          <a:noFill/>
          <a:ln/>
        </p:spPr>
        <p:txBody>
          <a:bodyPr wrap="square" lIns="0" tIns="0" rIns="0" bIns="0" rtlCol="0" anchor="t"/>
          <a:lstStyle/>
          <a:p>
            <a:pPr indent="0" marL="0">
              <a:buNone/>
            </a:pPr>
            <a:r>
              <a:rPr lang="en-US" sz="1000" dirty="0">
                <a:solidFill>
                  <a:schemeClr val="tx1"/>
                </a:solidFill>
              </a:rPr>
              <a:t>mintsで進んでいる事件の、導入後の扱い</a:t>
            </a:r>
            <a:endParaRPr lang="en-US" sz="1000" dirty="0"/>
          </a:p>
        </p:txBody>
      </p:sp>
      <p:sp>
        <p:nvSpPr>
          <p:cNvPr id="25" name="未確定 5"/>
          <p:cNvSpPr/>
          <p:nvPr/>
        </p:nvSpPr>
        <p:spPr>
          <a:xfrm>
            <a:off x="457200" y="2651760"/>
            <a:ext cx="1920240" cy="1371600"/>
          </a:xfrm>
          <a:prstGeom prst="roundRect">
            <a:avLst>
              <a:gd name="adj" fmla="val 5333"/>
            </a:avLst>
          </a:prstGeom>
          <a:solidFill>
            <a:schemeClr val="bg2"/>
          </a:solidFill>
          <a:ln w="9525">
            <a:solidFill>
              <a:srgbClr val="E2E8F0"/>
            </a:solidFill>
            <a:prstDash val="solid"/>
          </a:ln>
        </p:spPr>
      </p:sp>
      <p:sp>
        <p:nvSpPr>
          <p:cNvPr id="26" name="番号 5"/>
          <p:cNvSpPr/>
          <p:nvPr/>
        </p:nvSpPr>
        <p:spPr>
          <a:xfrm>
            <a:off x="594360" y="2788920"/>
            <a:ext cx="329184" cy="329184"/>
          </a:xfrm>
          <a:prstGeom prst="ellipse">
            <a:avLst/>
          </a:prstGeom>
          <a:solidFill>
            <a:srgbClr val="F8E6D2"/>
          </a:solidFill>
          <a:ln w="12700">
            <a:solidFill>
              <a:srgbClr val="F8E6D2"/>
            </a:solidFill>
            <a:prstDash val="solid"/>
          </a:ln>
        </p:spPr>
      </p:sp>
      <p:sp>
        <p:nvSpPr>
          <p:cNvPr id="27" name="Text 25"/>
          <p:cNvSpPr txBox="1"/>
          <p:nvPr/>
        </p:nvSpPr>
        <p:spPr>
          <a:xfrm>
            <a:off x="594360" y="2788920"/>
            <a:ext cx="329184" cy="329184"/>
          </a:xfrm>
          <a:prstGeom prst="rect">
            <a:avLst/>
          </a:prstGeom>
          <a:noFill/>
          <a:ln/>
        </p:spPr>
        <p:txBody>
          <a:bodyPr wrap="square" lIns="0" tIns="0" rIns="0" bIns="0" rtlCol="0" anchor="ctr"/>
          <a:lstStyle/>
          <a:p>
            <a:pPr algn="ctr" indent="0" marL="0">
              <a:buNone/>
            </a:pPr>
            <a:r>
              <a:rPr lang="en-US" sz="1300" b="1" dirty="0">
                <a:solidFill>
                  <a:srgbClr val="7A4517"/>
                </a:solidFill>
              </a:rPr>
              <a:t>5</a:t>
            </a:r>
            <a:endParaRPr lang="en-US" sz="1300" dirty="0"/>
          </a:p>
        </p:txBody>
      </p:sp>
      <p:sp>
        <p:nvSpPr>
          <p:cNvPr id="28" name="Text 26"/>
          <p:cNvSpPr txBox="1"/>
          <p:nvPr/>
        </p:nvSpPr>
        <p:spPr>
          <a:xfrm>
            <a:off x="594360" y="3182112"/>
            <a:ext cx="1645920" cy="384048"/>
          </a:xfrm>
          <a:prstGeom prst="rect">
            <a:avLst/>
          </a:prstGeom>
          <a:noFill/>
          <a:ln/>
        </p:spPr>
        <p:txBody>
          <a:bodyPr wrap="square" lIns="0" tIns="0" rIns="0" bIns="0" rtlCol="0" anchor="t"/>
          <a:lstStyle/>
          <a:p>
            <a:pPr indent="0" marL="0">
              <a:buNone/>
            </a:pPr>
            <a:r>
              <a:rPr lang="en-US" sz="1300" b="1" dirty="0">
                <a:solidFill>
                  <a:schemeClr val="tx2"/>
                </a:solidFill>
              </a:rPr>
              <a:t>事件データの移行</a:t>
            </a:r>
            <a:endParaRPr lang="en-US" sz="1300" dirty="0"/>
          </a:p>
        </p:txBody>
      </p:sp>
      <p:sp>
        <p:nvSpPr>
          <p:cNvPr id="29" name="Text 27"/>
          <p:cNvSpPr txBox="1"/>
          <p:nvPr/>
        </p:nvSpPr>
        <p:spPr>
          <a:xfrm>
            <a:off x="594360" y="3547872"/>
            <a:ext cx="1645920" cy="411480"/>
          </a:xfrm>
          <a:prstGeom prst="rect">
            <a:avLst/>
          </a:prstGeom>
          <a:noFill/>
          <a:ln/>
        </p:spPr>
        <p:txBody>
          <a:bodyPr wrap="square" lIns="0" tIns="0" rIns="0" bIns="0" rtlCol="0" anchor="t"/>
          <a:lstStyle/>
          <a:p>
            <a:pPr indent="0" marL="0">
              <a:buNone/>
            </a:pPr>
            <a:r>
              <a:rPr lang="en-US" sz="1000" dirty="0">
                <a:solidFill>
                  <a:schemeClr val="tx1"/>
                </a:solidFill>
              </a:rPr>
              <a:t>アカウントや事件データを引き継げるか</a:t>
            </a:r>
            <a:endParaRPr lang="en-US" sz="1000" dirty="0"/>
          </a:p>
        </p:txBody>
      </p:sp>
      <p:sp>
        <p:nvSpPr>
          <p:cNvPr id="30" name="未確定 6"/>
          <p:cNvSpPr/>
          <p:nvPr/>
        </p:nvSpPr>
        <p:spPr>
          <a:xfrm>
            <a:off x="2560320" y="2651760"/>
            <a:ext cx="1920240" cy="1371600"/>
          </a:xfrm>
          <a:prstGeom prst="roundRect">
            <a:avLst>
              <a:gd name="adj" fmla="val 5333"/>
            </a:avLst>
          </a:prstGeom>
          <a:solidFill>
            <a:schemeClr val="bg2"/>
          </a:solidFill>
          <a:ln w="9525">
            <a:solidFill>
              <a:srgbClr val="E2E8F0"/>
            </a:solidFill>
            <a:prstDash val="solid"/>
          </a:ln>
        </p:spPr>
      </p:sp>
      <p:sp>
        <p:nvSpPr>
          <p:cNvPr id="31" name="番号 6"/>
          <p:cNvSpPr/>
          <p:nvPr/>
        </p:nvSpPr>
        <p:spPr>
          <a:xfrm>
            <a:off x="2697480" y="2788920"/>
            <a:ext cx="329184" cy="329184"/>
          </a:xfrm>
          <a:prstGeom prst="ellipse">
            <a:avLst/>
          </a:prstGeom>
          <a:solidFill>
            <a:srgbClr val="F8E6D2"/>
          </a:solidFill>
          <a:ln w="12700">
            <a:solidFill>
              <a:srgbClr val="F8E6D2"/>
            </a:solidFill>
            <a:prstDash val="solid"/>
          </a:ln>
        </p:spPr>
      </p:sp>
      <p:sp>
        <p:nvSpPr>
          <p:cNvPr id="32" name="Text 30"/>
          <p:cNvSpPr txBox="1"/>
          <p:nvPr/>
        </p:nvSpPr>
        <p:spPr>
          <a:xfrm>
            <a:off x="2697480" y="2788920"/>
            <a:ext cx="329184" cy="329184"/>
          </a:xfrm>
          <a:prstGeom prst="rect">
            <a:avLst/>
          </a:prstGeom>
          <a:noFill/>
          <a:ln/>
        </p:spPr>
        <p:txBody>
          <a:bodyPr wrap="square" lIns="0" tIns="0" rIns="0" bIns="0" rtlCol="0" anchor="ctr"/>
          <a:lstStyle/>
          <a:p>
            <a:pPr algn="ctr" indent="0" marL="0">
              <a:buNone/>
            </a:pPr>
            <a:r>
              <a:rPr lang="en-US" sz="1300" b="1" dirty="0">
                <a:solidFill>
                  <a:srgbClr val="7A4517"/>
                </a:solidFill>
              </a:rPr>
              <a:t>6</a:t>
            </a:r>
            <a:endParaRPr lang="en-US" sz="1300" dirty="0"/>
          </a:p>
        </p:txBody>
      </p:sp>
      <p:sp>
        <p:nvSpPr>
          <p:cNvPr id="33" name="Text 31"/>
          <p:cNvSpPr txBox="1"/>
          <p:nvPr/>
        </p:nvSpPr>
        <p:spPr>
          <a:xfrm>
            <a:off x="2697480" y="3182112"/>
            <a:ext cx="1645920" cy="384048"/>
          </a:xfrm>
          <a:prstGeom prst="rect">
            <a:avLst/>
          </a:prstGeom>
          <a:noFill/>
          <a:ln/>
        </p:spPr>
        <p:txBody>
          <a:bodyPr wrap="square" lIns="0" tIns="0" rIns="0" bIns="0" rtlCol="0" anchor="t"/>
          <a:lstStyle/>
          <a:p>
            <a:pPr indent="0" marL="0">
              <a:buNone/>
            </a:pPr>
            <a:r>
              <a:rPr lang="en-US" sz="1300" b="1" dirty="0">
                <a:solidFill>
                  <a:schemeClr val="tx2"/>
                </a:solidFill>
              </a:rPr>
              <a:t>提出要件</a:t>
            </a:r>
            <a:endParaRPr lang="en-US" sz="1300" dirty="0"/>
          </a:p>
        </p:txBody>
      </p:sp>
      <p:sp>
        <p:nvSpPr>
          <p:cNvPr id="34" name="Text 32"/>
          <p:cNvSpPr txBox="1"/>
          <p:nvPr/>
        </p:nvSpPr>
        <p:spPr>
          <a:xfrm>
            <a:off x="2697480" y="3547872"/>
            <a:ext cx="1645920" cy="411480"/>
          </a:xfrm>
          <a:prstGeom prst="rect">
            <a:avLst/>
          </a:prstGeom>
          <a:noFill/>
          <a:ln/>
        </p:spPr>
        <p:txBody>
          <a:bodyPr wrap="square" lIns="0" tIns="0" rIns="0" bIns="0" rtlCol="0" anchor="t"/>
          <a:lstStyle/>
          <a:p>
            <a:pPr indent="0" marL="0">
              <a:buNone/>
            </a:pPr>
            <a:r>
              <a:rPr lang="en-US" sz="1000" dirty="0">
                <a:solidFill>
                  <a:schemeClr val="tx1"/>
                </a:solidFill>
              </a:rPr>
              <a:t>書面の形式・容量など</a:t>
            </a:r>
            <a:endParaRPr lang="en-US" sz="1000" dirty="0"/>
          </a:p>
        </p:txBody>
      </p:sp>
      <p:sp>
        <p:nvSpPr>
          <p:cNvPr id="35" name="未確定 7"/>
          <p:cNvSpPr/>
          <p:nvPr/>
        </p:nvSpPr>
        <p:spPr>
          <a:xfrm>
            <a:off x="4663440" y="2651760"/>
            <a:ext cx="1920240" cy="1371600"/>
          </a:xfrm>
          <a:prstGeom prst="roundRect">
            <a:avLst>
              <a:gd name="adj" fmla="val 5333"/>
            </a:avLst>
          </a:prstGeom>
          <a:solidFill>
            <a:schemeClr val="bg2"/>
          </a:solidFill>
          <a:ln w="9525">
            <a:solidFill>
              <a:srgbClr val="E2E8F0"/>
            </a:solidFill>
            <a:prstDash val="solid"/>
          </a:ln>
        </p:spPr>
      </p:sp>
      <p:sp>
        <p:nvSpPr>
          <p:cNvPr id="36" name="番号 7"/>
          <p:cNvSpPr/>
          <p:nvPr/>
        </p:nvSpPr>
        <p:spPr>
          <a:xfrm>
            <a:off x="4800600" y="2788920"/>
            <a:ext cx="329184" cy="329184"/>
          </a:xfrm>
          <a:prstGeom prst="ellipse">
            <a:avLst/>
          </a:prstGeom>
          <a:solidFill>
            <a:srgbClr val="F8E6D2"/>
          </a:solidFill>
          <a:ln w="12700">
            <a:solidFill>
              <a:srgbClr val="F8E6D2"/>
            </a:solidFill>
            <a:prstDash val="solid"/>
          </a:ln>
        </p:spPr>
      </p:sp>
      <p:sp>
        <p:nvSpPr>
          <p:cNvPr id="37" name="Text 35"/>
          <p:cNvSpPr txBox="1"/>
          <p:nvPr/>
        </p:nvSpPr>
        <p:spPr>
          <a:xfrm>
            <a:off x="4800600" y="2788920"/>
            <a:ext cx="329184" cy="329184"/>
          </a:xfrm>
          <a:prstGeom prst="rect">
            <a:avLst/>
          </a:prstGeom>
          <a:noFill/>
          <a:ln/>
        </p:spPr>
        <p:txBody>
          <a:bodyPr wrap="square" lIns="0" tIns="0" rIns="0" bIns="0" rtlCol="0" anchor="ctr"/>
          <a:lstStyle/>
          <a:p>
            <a:pPr algn="ctr" indent="0" marL="0">
              <a:buNone/>
            </a:pPr>
            <a:r>
              <a:rPr lang="en-US" sz="1300" b="1" dirty="0">
                <a:solidFill>
                  <a:srgbClr val="7A4517"/>
                </a:solidFill>
              </a:rPr>
              <a:t>7</a:t>
            </a:r>
            <a:endParaRPr lang="en-US" sz="1300" dirty="0"/>
          </a:p>
        </p:txBody>
      </p:sp>
      <p:sp>
        <p:nvSpPr>
          <p:cNvPr id="38" name="Text 36"/>
          <p:cNvSpPr txBox="1"/>
          <p:nvPr/>
        </p:nvSpPr>
        <p:spPr>
          <a:xfrm>
            <a:off x="4800600" y="3182112"/>
            <a:ext cx="1645920" cy="384048"/>
          </a:xfrm>
          <a:prstGeom prst="rect">
            <a:avLst/>
          </a:prstGeom>
          <a:noFill/>
          <a:ln/>
        </p:spPr>
        <p:txBody>
          <a:bodyPr wrap="square" lIns="0" tIns="0" rIns="0" bIns="0" rtlCol="0" anchor="t"/>
          <a:lstStyle/>
          <a:p>
            <a:pPr indent="0" marL="0">
              <a:buNone/>
            </a:pPr>
            <a:r>
              <a:rPr lang="en-US" sz="1300" b="1" dirty="0">
                <a:solidFill>
                  <a:schemeClr val="tx2"/>
                </a:solidFill>
              </a:rPr>
              <a:t>通知・受付確認</a:t>
            </a:r>
            <a:endParaRPr lang="en-US" sz="1300" dirty="0"/>
          </a:p>
        </p:txBody>
      </p:sp>
      <p:sp>
        <p:nvSpPr>
          <p:cNvPr id="39" name="Text 37"/>
          <p:cNvSpPr txBox="1"/>
          <p:nvPr/>
        </p:nvSpPr>
        <p:spPr>
          <a:xfrm>
            <a:off x="4800600" y="3547872"/>
            <a:ext cx="1645920" cy="411480"/>
          </a:xfrm>
          <a:prstGeom prst="rect">
            <a:avLst/>
          </a:prstGeom>
          <a:noFill/>
          <a:ln/>
        </p:spPr>
        <p:txBody>
          <a:bodyPr wrap="square" lIns="0" tIns="0" rIns="0" bIns="0" rtlCol="0" anchor="t"/>
          <a:lstStyle/>
          <a:p>
            <a:pPr indent="0" marL="0">
              <a:buNone/>
            </a:pPr>
            <a:r>
              <a:rPr lang="en-US" sz="1000" dirty="0">
                <a:solidFill>
                  <a:schemeClr val="tx1"/>
                </a:solidFill>
              </a:rPr>
              <a:t>受付結果や通知の確認方法</a:t>
            </a:r>
            <a:endParaRPr lang="en-US" sz="1000" dirty="0"/>
          </a:p>
        </p:txBody>
      </p:sp>
      <p:sp>
        <p:nvSpPr>
          <p:cNvPr id="40" name="未確定 8"/>
          <p:cNvSpPr/>
          <p:nvPr/>
        </p:nvSpPr>
        <p:spPr>
          <a:xfrm>
            <a:off x="6766560" y="2651760"/>
            <a:ext cx="1920240" cy="1371600"/>
          </a:xfrm>
          <a:prstGeom prst="roundRect">
            <a:avLst>
              <a:gd name="adj" fmla="val 5333"/>
            </a:avLst>
          </a:prstGeom>
          <a:solidFill>
            <a:schemeClr val="bg2"/>
          </a:solidFill>
          <a:ln w="9525">
            <a:solidFill>
              <a:srgbClr val="E2E8F0"/>
            </a:solidFill>
            <a:prstDash val="solid"/>
          </a:ln>
        </p:spPr>
      </p:sp>
      <p:sp>
        <p:nvSpPr>
          <p:cNvPr id="41" name="番号 8"/>
          <p:cNvSpPr/>
          <p:nvPr/>
        </p:nvSpPr>
        <p:spPr>
          <a:xfrm>
            <a:off x="6903720" y="2788920"/>
            <a:ext cx="329184" cy="329184"/>
          </a:xfrm>
          <a:prstGeom prst="ellipse">
            <a:avLst/>
          </a:prstGeom>
          <a:solidFill>
            <a:srgbClr val="F8E6D2"/>
          </a:solidFill>
          <a:ln w="12700">
            <a:solidFill>
              <a:srgbClr val="F8E6D2"/>
            </a:solidFill>
            <a:prstDash val="solid"/>
          </a:ln>
        </p:spPr>
      </p:sp>
      <p:sp>
        <p:nvSpPr>
          <p:cNvPr id="42" name="Text 40"/>
          <p:cNvSpPr txBox="1"/>
          <p:nvPr/>
        </p:nvSpPr>
        <p:spPr>
          <a:xfrm>
            <a:off x="6903720" y="2788920"/>
            <a:ext cx="329184" cy="329184"/>
          </a:xfrm>
          <a:prstGeom prst="rect">
            <a:avLst/>
          </a:prstGeom>
          <a:noFill/>
          <a:ln/>
        </p:spPr>
        <p:txBody>
          <a:bodyPr wrap="square" lIns="0" tIns="0" rIns="0" bIns="0" rtlCol="0" anchor="ctr"/>
          <a:lstStyle/>
          <a:p>
            <a:pPr algn="ctr" indent="0" marL="0">
              <a:buNone/>
            </a:pPr>
            <a:r>
              <a:rPr lang="en-US" sz="1300" b="1" dirty="0">
                <a:solidFill>
                  <a:srgbClr val="7A4517"/>
                </a:solidFill>
              </a:rPr>
              <a:t>8</a:t>
            </a:r>
            <a:endParaRPr lang="en-US" sz="1300" dirty="0"/>
          </a:p>
        </p:txBody>
      </p:sp>
      <p:sp>
        <p:nvSpPr>
          <p:cNvPr id="43" name="Text 41"/>
          <p:cNvSpPr txBox="1"/>
          <p:nvPr/>
        </p:nvSpPr>
        <p:spPr>
          <a:xfrm>
            <a:off x="6903720" y="3182112"/>
            <a:ext cx="1645920" cy="384048"/>
          </a:xfrm>
          <a:prstGeom prst="rect">
            <a:avLst/>
          </a:prstGeom>
          <a:noFill/>
          <a:ln/>
        </p:spPr>
        <p:txBody>
          <a:bodyPr wrap="square" lIns="0" tIns="0" rIns="0" bIns="0" rtlCol="0" anchor="t"/>
          <a:lstStyle/>
          <a:p>
            <a:pPr indent="0" marL="0">
              <a:buNone/>
            </a:pPr>
            <a:r>
              <a:rPr lang="en-US" sz="1300" b="1" dirty="0">
                <a:solidFill>
                  <a:schemeClr val="tx2"/>
                </a:solidFill>
              </a:rPr>
              <a:t>外部とのAPI連携</a:t>
            </a:r>
            <a:endParaRPr lang="en-US" sz="1300" dirty="0"/>
          </a:p>
        </p:txBody>
      </p:sp>
      <p:sp>
        <p:nvSpPr>
          <p:cNvPr id="44" name="Text 42"/>
          <p:cNvSpPr txBox="1"/>
          <p:nvPr/>
        </p:nvSpPr>
        <p:spPr>
          <a:xfrm>
            <a:off x="6903720" y="3547872"/>
            <a:ext cx="1645920" cy="411480"/>
          </a:xfrm>
          <a:prstGeom prst="rect">
            <a:avLst/>
          </a:prstGeom>
          <a:noFill/>
          <a:ln/>
        </p:spPr>
        <p:txBody>
          <a:bodyPr wrap="square" lIns="0" tIns="0" rIns="0" bIns="0" rtlCol="0" anchor="t"/>
          <a:lstStyle/>
          <a:p>
            <a:pPr indent="0" marL="0">
              <a:buNone/>
            </a:pPr>
            <a:r>
              <a:rPr lang="en-US" sz="1000" dirty="0">
                <a:solidFill>
                  <a:schemeClr val="tx1"/>
                </a:solidFill>
              </a:rPr>
              <a:t>今後の提供（現状は未実装・予定未定と回答）</a:t>
            </a:r>
            <a:endParaRPr lang="en-US" sz="1000" dirty="0"/>
          </a:p>
        </p:txBody>
      </p:sp>
      <p:sp>
        <p:nvSpPr>
          <p:cNvPr id="45" name="Text 43"/>
          <p:cNvSpPr txBox="1"/>
          <p:nvPr/>
        </p:nvSpPr>
        <p:spPr>
          <a:xfrm>
            <a:off x="457200" y="4114800"/>
            <a:ext cx="8229600" cy="411480"/>
          </a:xfrm>
          <a:prstGeom prst="rect">
            <a:avLst/>
          </a:prstGeom>
          <a:noFill/>
          <a:ln/>
        </p:spPr>
        <p:txBody>
          <a:bodyPr wrap="square" lIns="0" tIns="0" rIns="0" bIns="0" rtlCol="0" anchor="t"/>
          <a:lstStyle/>
          <a:p>
            <a:pPr indent="0" marL="0">
              <a:buNone/>
            </a:pPr>
            <a:r>
              <a:rPr lang="en-US" sz="1100" dirty="0">
                <a:solidFill>
                  <a:schemeClr val="tx1"/>
                </a:solidFill>
              </a:rPr>
              <a:t>正式な案内が出たら「04 移行準備確認表」を更新し、この資料も差し替えます。それまでは、確認できていないことを前提に所内の手順を決めないようにします。</a:t>
            </a:r>
            <a:endParaRPr lang="en-US" sz="1100" dirty="0"/>
          </a:p>
        </p:txBody>
      </p:sp>
      <p:sp>
        <p:nvSpPr>
          <p:cNvPr id="46" name="Text 44"/>
          <p:cNvSpPr txBox="1"/>
          <p:nvPr/>
        </p:nvSpPr>
        <p:spPr>
          <a:xfrm>
            <a:off x="457200" y="4553712"/>
            <a:ext cx="8229600" cy="201168"/>
          </a:xfrm>
          <a:prstGeom prst="rect">
            <a:avLst/>
          </a:prstGeom>
          <a:noFill/>
          <a:ln/>
        </p:spPr>
        <p:txBody>
          <a:bodyPr wrap="square" lIns="0" tIns="0" rIns="0" bIns="0" rtlCol="0" anchor="t"/>
          <a:lstStyle/>
          <a:p>
            <a:pPr indent="0" marL="0">
              <a:buNone/>
            </a:pPr>
            <a:r>
              <a:rPr lang="en-US" sz="900" dirty="0">
                <a:solidFill>
                  <a:schemeClr val="accent4"/>
                </a:solidFill>
              </a:rPr>
              <a:t>※8の回答：当社の照会に対する最高裁判所の回答（2026年10月13日）。裁判所の一般向け公表資料ではありません。</a:t>
            </a:r>
            <a:endParaRPr lang="en-US" sz="900" dirty="0"/>
          </a:p>
        </p:txBody>
      </p:sp>
      <p:sp>
        <p:nvSpPr>
          <p:cNvPr id="25" name="Slide Number Placeholder 0"/>
          <p:cNvSpPr>
            <a:spLocks noGrp="1"/>
          </p:cNvSpPr>
          <p:nvPr>
            <p:ph type="sldNum" sz="quarter" idx="4294967295"/>
          </p:nvPr>
        </p:nvSpPr>
        <p:spPr>
          <a:xfrm>
            <a:off x="8229600" y="4700016"/>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4"/>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92608"/>
            <a:ext cx="6583680" cy="566928"/>
          </a:xfrm>
          <a:prstGeom prst="rect">
            <a:avLst/>
          </a:prstGeom>
          <a:noFill/>
          <a:ln/>
        </p:spPr>
        <p:txBody>
          <a:bodyPr wrap="square" lIns="0" tIns="0" rIns="0" bIns="0" rtlCol="0" anchor="ctr"/>
          <a:lstStyle/>
          <a:p>
            <a:pPr algn="l" indent="0" marL="0">
              <a:buNone/>
            </a:pPr>
            <a:r>
              <a:rPr lang="en-US" sz="3000" b="1" dirty="0">
                <a:solidFill>
                  <a:schemeClr val="tx2"/>
                </a:solidFill>
              </a:rPr>
              <a:t>所内の標準フロー</a:t>
            </a:r>
            <a:endParaRPr lang="en-US" sz="3000" dirty="0"/>
          </a:p>
        </p:txBody>
      </p:sp>
      <p:sp>
        <p:nvSpPr>
          <p:cNvPr id="3" name="区分 AILEX提案"/>
          <p:cNvSpPr/>
          <p:nvPr/>
        </p:nvSpPr>
        <p:spPr>
          <a:xfrm>
            <a:off x="7269480" y="411480"/>
            <a:ext cx="1417320" cy="329184"/>
          </a:xfrm>
          <a:prstGeom prst="roundRect">
            <a:avLst>
              <a:gd name="adj" fmla="val 50000"/>
            </a:avLst>
          </a:prstGeom>
          <a:solidFill>
            <a:srgbClr val="FFFFFF"/>
          </a:solidFill>
          <a:ln w="9525">
            <a:solidFill>
              <a:srgbClr val="9DBDF2"/>
            </a:solidFill>
            <a:prstDash val="solid"/>
          </a:ln>
        </p:spPr>
      </p:sp>
      <p:sp>
        <p:nvSpPr>
          <p:cNvPr id="4" name="区分ラベル AILEX提案"/>
          <p:cNvSpPr txBox="1"/>
          <p:nvPr/>
        </p:nvSpPr>
        <p:spPr>
          <a:xfrm>
            <a:off x="7269480" y="411480"/>
            <a:ext cx="1417320" cy="329184"/>
          </a:xfrm>
          <a:prstGeom prst="rect">
            <a:avLst/>
          </a:prstGeom>
          <a:noFill/>
          <a:ln/>
        </p:spPr>
        <p:txBody>
          <a:bodyPr wrap="square" lIns="0" tIns="0" rIns="0" bIns="0" rtlCol="0" anchor="ctr"/>
          <a:lstStyle/>
          <a:p>
            <a:pPr algn="ctr" indent="0" marL="0">
              <a:buNone/>
            </a:pPr>
            <a:r>
              <a:rPr lang="en-US" sz="1100" b="1" dirty="0">
                <a:solidFill>
                  <a:srgbClr val="1E5FBF"/>
                </a:solidFill>
              </a:rPr>
              <a:t>AILEX提案</a:t>
            </a:r>
            <a:endParaRPr lang="en-US" sz="1100" dirty="0"/>
          </a:p>
        </p:txBody>
      </p:sp>
      <p:sp>
        <p:nvSpPr>
          <p:cNvPr id="5" name="手順 1"/>
          <p:cNvSpPr/>
          <p:nvPr/>
        </p:nvSpPr>
        <p:spPr>
          <a:xfrm>
            <a:off x="457200" y="1143000"/>
            <a:ext cx="1481328" cy="2148840"/>
          </a:xfrm>
          <a:prstGeom prst="roundRect">
            <a:avLst>
              <a:gd name="adj" fmla="val 4938"/>
            </a:avLst>
          </a:prstGeom>
          <a:solidFill>
            <a:schemeClr val="bg2"/>
          </a:solidFill>
          <a:ln w="9525">
            <a:solidFill>
              <a:srgbClr val="E2E8F0"/>
            </a:solidFill>
            <a:prstDash val="solid"/>
          </a:ln>
        </p:spPr>
      </p:sp>
      <p:sp>
        <p:nvSpPr>
          <p:cNvPr id="6" name="番号 1"/>
          <p:cNvSpPr/>
          <p:nvPr/>
        </p:nvSpPr>
        <p:spPr>
          <a:xfrm>
            <a:off x="585216" y="1271016"/>
            <a:ext cx="365760" cy="365760"/>
          </a:xfrm>
          <a:prstGeom prst="ellipse">
            <a:avLst/>
          </a:prstGeom>
          <a:solidFill>
            <a:schemeClr val="tx2"/>
          </a:solidFill>
          <a:ln w="12700">
            <a:solidFill>
              <a:schemeClr val="tx2"/>
            </a:solidFill>
            <a:prstDash val="solid"/>
          </a:ln>
        </p:spPr>
      </p:sp>
      <p:sp>
        <p:nvSpPr>
          <p:cNvPr id="7" name="Text 5"/>
          <p:cNvSpPr txBox="1"/>
          <p:nvPr/>
        </p:nvSpPr>
        <p:spPr>
          <a:xfrm>
            <a:off x="585216" y="1271016"/>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1</a:t>
            </a:r>
            <a:endParaRPr lang="en-US" sz="1300" dirty="0"/>
          </a:p>
        </p:txBody>
      </p:sp>
      <p:sp>
        <p:nvSpPr>
          <p:cNvPr id="8" name="Text 6"/>
          <p:cNvSpPr txBox="1"/>
          <p:nvPr/>
        </p:nvSpPr>
        <p:spPr>
          <a:xfrm>
            <a:off x="566928" y="1709928"/>
            <a:ext cx="1261872" cy="566928"/>
          </a:xfrm>
          <a:prstGeom prst="rect">
            <a:avLst/>
          </a:prstGeom>
          <a:noFill/>
          <a:ln/>
        </p:spPr>
        <p:txBody>
          <a:bodyPr wrap="square" lIns="0" tIns="0" rIns="0" bIns="0" rtlCol="0" anchor="t"/>
          <a:lstStyle/>
          <a:p>
            <a:pPr indent="0" marL="0">
              <a:buNone/>
            </a:pPr>
            <a:r>
              <a:rPr lang="en-US" sz="1300" b="1" dirty="0">
                <a:solidFill>
                  <a:schemeClr val="tx2"/>
                </a:solidFill>
              </a:rPr>
              <a:t>準備</a:t>
            </a:r>
            <a:endParaRPr lang="en-US" sz="1300" dirty="0"/>
          </a:p>
        </p:txBody>
      </p:sp>
      <p:sp>
        <p:nvSpPr>
          <p:cNvPr id="9" name="Text 7"/>
          <p:cNvSpPr txBox="1"/>
          <p:nvPr/>
        </p:nvSpPr>
        <p:spPr>
          <a:xfrm>
            <a:off x="566928" y="2286000"/>
            <a:ext cx="1261872" cy="566928"/>
          </a:xfrm>
          <a:prstGeom prst="rect">
            <a:avLst/>
          </a:prstGeom>
          <a:noFill/>
          <a:ln/>
        </p:spPr>
        <p:txBody>
          <a:bodyPr wrap="square" lIns="0" tIns="0" rIns="0" bIns="0" rtlCol="0" anchor="t"/>
          <a:lstStyle/>
          <a:p>
            <a:pPr indent="0" marL="0">
              <a:buNone/>
            </a:pPr>
            <a:r>
              <a:rPr lang="en-US" sz="1000" dirty="0">
                <a:solidFill>
                  <a:schemeClr val="tx1"/>
                </a:solidFill>
              </a:rPr>
              <a:t>書面と添付ファイル・号証をそろえる</a:t>
            </a:r>
            <a:endParaRPr lang="en-US" sz="1000" dirty="0"/>
          </a:p>
        </p:txBody>
      </p:sp>
      <p:sp>
        <p:nvSpPr>
          <p:cNvPr id="10" name="様式 1"/>
          <p:cNvSpPr/>
          <p:nvPr/>
        </p:nvSpPr>
        <p:spPr>
          <a:xfrm>
            <a:off x="548640" y="2880360"/>
            <a:ext cx="1298448" cy="292608"/>
          </a:xfrm>
          <a:prstGeom prst="roundRect">
            <a:avLst>
              <a:gd name="adj" fmla="val 50000"/>
            </a:avLst>
          </a:prstGeom>
          <a:solidFill>
            <a:srgbClr val="FFFFFF"/>
          </a:solidFill>
          <a:ln w="9525">
            <a:solidFill>
              <a:srgbClr val="C9D6EA"/>
            </a:solidFill>
            <a:prstDash val="solid"/>
          </a:ln>
        </p:spPr>
      </p:sp>
      <p:sp>
        <p:nvSpPr>
          <p:cNvPr id="11" name="Text 9"/>
          <p:cNvSpPr txBox="1"/>
          <p:nvPr/>
        </p:nvSpPr>
        <p:spPr>
          <a:xfrm>
            <a:off x="548640" y="2880360"/>
            <a:ext cx="1298448" cy="292608"/>
          </a:xfrm>
          <a:prstGeom prst="rect">
            <a:avLst/>
          </a:prstGeom>
          <a:noFill/>
          <a:ln/>
        </p:spPr>
        <p:txBody>
          <a:bodyPr wrap="square" lIns="0" tIns="0" rIns="0" bIns="0" rtlCol="0" anchor="ctr"/>
          <a:lstStyle/>
          <a:p>
            <a:pPr algn="ctr" indent="0" marL="0">
              <a:buNone/>
            </a:pPr>
            <a:r>
              <a:rPr lang="en-US" sz="900" b="1" dirty="0">
                <a:solidFill>
                  <a:schemeClr val="tx2"/>
                </a:solidFill>
              </a:rPr>
              <a:t>01 提出前確認票</a:t>
            </a:r>
            <a:endParaRPr lang="en-US" sz="900" dirty="0"/>
          </a:p>
        </p:txBody>
      </p:sp>
      <p:sp>
        <p:nvSpPr>
          <p:cNvPr id="12" name="矢印 1"/>
          <p:cNvSpPr/>
          <p:nvPr/>
        </p:nvSpPr>
        <p:spPr>
          <a:xfrm rot="5400000">
            <a:off x="1979676" y="2135124"/>
            <a:ext cx="118872" cy="164592"/>
          </a:xfrm>
          <a:prstGeom prst="triangle">
            <a:avLst/>
          </a:prstGeom>
          <a:solidFill>
            <a:srgbClr val="9DB0CC"/>
          </a:solidFill>
          <a:ln w="12700">
            <a:solidFill>
              <a:srgbClr val="9DB0CC"/>
            </a:solidFill>
            <a:prstDash val="solid"/>
          </a:ln>
        </p:spPr>
      </p:sp>
      <p:sp>
        <p:nvSpPr>
          <p:cNvPr id="13" name="手順 2"/>
          <p:cNvSpPr/>
          <p:nvPr/>
        </p:nvSpPr>
        <p:spPr>
          <a:xfrm>
            <a:off x="2144268" y="1143000"/>
            <a:ext cx="1481328" cy="2148840"/>
          </a:xfrm>
          <a:prstGeom prst="roundRect">
            <a:avLst>
              <a:gd name="adj" fmla="val 4938"/>
            </a:avLst>
          </a:prstGeom>
          <a:solidFill>
            <a:schemeClr val="bg2"/>
          </a:solidFill>
          <a:ln w="9525">
            <a:solidFill>
              <a:srgbClr val="E2E8F0"/>
            </a:solidFill>
            <a:prstDash val="solid"/>
          </a:ln>
        </p:spPr>
      </p:sp>
      <p:sp>
        <p:nvSpPr>
          <p:cNvPr id="14" name="番号 2"/>
          <p:cNvSpPr/>
          <p:nvPr/>
        </p:nvSpPr>
        <p:spPr>
          <a:xfrm>
            <a:off x="2272284" y="1271016"/>
            <a:ext cx="365760" cy="365760"/>
          </a:xfrm>
          <a:prstGeom prst="ellipse">
            <a:avLst/>
          </a:prstGeom>
          <a:solidFill>
            <a:schemeClr val="tx2"/>
          </a:solidFill>
          <a:ln w="12700">
            <a:solidFill>
              <a:schemeClr val="tx2"/>
            </a:solidFill>
            <a:prstDash val="solid"/>
          </a:ln>
        </p:spPr>
      </p:sp>
      <p:sp>
        <p:nvSpPr>
          <p:cNvPr id="15" name="Text 13"/>
          <p:cNvSpPr txBox="1"/>
          <p:nvPr/>
        </p:nvSpPr>
        <p:spPr>
          <a:xfrm>
            <a:off x="2272284" y="1271016"/>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2</a:t>
            </a:r>
            <a:endParaRPr lang="en-US" sz="1300" dirty="0"/>
          </a:p>
        </p:txBody>
      </p:sp>
      <p:sp>
        <p:nvSpPr>
          <p:cNvPr id="16" name="Text 14"/>
          <p:cNvSpPr txBox="1"/>
          <p:nvPr/>
        </p:nvSpPr>
        <p:spPr>
          <a:xfrm>
            <a:off x="2253996" y="1709928"/>
            <a:ext cx="1261872" cy="566928"/>
          </a:xfrm>
          <a:prstGeom prst="rect">
            <a:avLst/>
          </a:prstGeom>
          <a:noFill/>
          <a:ln/>
        </p:spPr>
        <p:txBody>
          <a:bodyPr wrap="square" lIns="0" tIns="0" rIns="0" bIns="0" rtlCol="0" anchor="t"/>
          <a:lstStyle/>
          <a:p>
            <a:pPr indent="0" marL="0">
              <a:buNone/>
            </a:pPr>
            <a:r>
              <a:rPr lang="en-US" sz="1300" b="1" dirty="0">
                <a:solidFill>
                  <a:schemeClr val="tx2"/>
                </a:solidFill>
              </a:rPr>
              <a:t>所内の確認・承認</a:t>
            </a:r>
            <a:endParaRPr lang="en-US" sz="1300" dirty="0"/>
          </a:p>
        </p:txBody>
      </p:sp>
      <p:sp>
        <p:nvSpPr>
          <p:cNvPr id="17" name="Text 15"/>
          <p:cNvSpPr txBox="1"/>
          <p:nvPr/>
        </p:nvSpPr>
        <p:spPr>
          <a:xfrm>
            <a:off x="2253996" y="2286000"/>
            <a:ext cx="1261872" cy="566928"/>
          </a:xfrm>
          <a:prstGeom prst="rect">
            <a:avLst/>
          </a:prstGeom>
          <a:noFill/>
          <a:ln/>
        </p:spPr>
        <p:txBody>
          <a:bodyPr wrap="square" lIns="0" tIns="0" rIns="0" bIns="0" rtlCol="0" anchor="t"/>
          <a:lstStyle/>
          <a:p>
            <a:pPr indent="0" marL="0">
              <a:buNone/>
            </a:pPr>
            <a:r>
              <a:rPr lang="en-US" sz="1000" dirty="0">
                <a:solidFill>
                  <a:schemeClr val="tx1"/>
                </a:solidFill>
              </a:rPr>
              <a:t>版・号証・秘匿事項を確認し、弁護士が最終承認</a:t>
            </a:r>
            <a:endParaRPr lang="en-US" sz="1000" dirty="0"/>
          </a:p>
        </p:txBody>
      </p:sp>
      <p:sp>
        <p:nvSpPr>
          <p:cNvPr id="18" name="様式 2"/>
          <p:cNvSpPr/>
          <p:nvPr/>
        </p:nvSpPr>
        <p:spPr>
          <a:xfrm>
            <a:off x="2235708" y="2880360"/>
            <a:ext cx="1298448" cy="292608"/>
          </a:xfrm>
          <a:prstGeom prst="roundRect">
            <a:avLst>
              <a:gd name="adj" fmla="val 50000"/>
            </a:avLst>
          </a:prstGeom>
          <a:solidFill>
            <a:srgbClr val="FFFFFF"/>
          </a:solidFill>
          <a:ln w="9525">
            <a:solidFill>
              <a:srgbClr val="C9D6EA"/>
            </a:solidFill>
            <a:prstDash val="solid"/>
          </a:ln>
        </p:spPr>
      </p:sp>
      <p:sp>
        <p:nvSpPr>
          <p:cNvPr id="19" name="Text 17"/>
          <p:cNvSpPr txBox="1"/>
          <p:nvPr/>
        </p:nvSpPr>
        <p:spPr>
          <a:xfrm>
            <a:off x="2235708" y="2880360"/>
            <a:ext cx="1298448" cy="292608"/>
          </a:xfrm>
          <a:prstGeom prst="rect">
            <a:avLst/>
          </a:prstGeom>
          <a:noFill/>
          <a:ln/>
        </p:spPr>
        <p:txBody>
          <a:bodyPr wrap="square" lIns="0" tIns="0" rIns="0" bIns="0" rtlCol="0" anchor="ctr"/>
          <a:lstStyle/>
          <a:p>
            <a:pPr algn="ctr" indent="0" marL="0">
              <a:buNone/>
            </a:pPr>
            <a:r>
              <a:rPr lang="en-US" sz="900" b="1" dirty="0">
                <a:solidFill>
                  <a:schemeClr val="tx2"/>
                </a:solidFill>
              </a:rPr>
              <a:t>01 提出前確認票</a:t>
            </a:r>
            <a:endParaRPr lang="en-US" sz="900" dirty="0"/>
          </a:p>
        </p:txBody>
      </p:sp>
      <p:sp>
        <p:nvSpPr>
          <p:cNvPr id="20" name="矢印 2"/>
          <p:cNvSpPr/>
          <p:nvPr/>
        </p:nvSpPr>
        <p:spPr>
          <a:xfrm rot="5400000">
            <a:off x="3666744" y="2135124"/>
            <a:ext cx="118872" cy="164592"/>
          </a:xfrm>
          <a:prstGeom prst="triangle">
            <a:avLst/>
          </a:prstGeom>
          <a:solidFill>
            <a:srgbClr val="9DB0CC"/>
          </a:solidFill>
          <a:ln w="12700">
            <a:solidFill>
              <a:srgbClr val="9DB0CC"/>
            </a:solidFill>
            <a:prstDash val="solid"/>
          </a:ln>
        </p:spPr>
      </p:sp>
      <p:sp>
        <p:nvSpPr>
          <p:cNvPr id="21" name="手順 3"/>
          <p:cNvSpPr/>
          <p:nvPr/>
        </p:nvSpPr>
        <p:spPr>
          <a:xfrm>
            <a:off x="3831336" y="1143000"/>
            <a:ext cx="1481328" cy="2148840"/>
          </a:xfrm>
          <a:prstGeom prst="roundRect">
            <a:avLst>
              <a:gd name="adj" fmla="val 4938"/>
            </a:avLst>
          </a:prstGeom>
          <a:solidFill>
            <a:schemeClr val="tx2"/>
          </a:solidFill>
          <a:ln w="9525">
            <a:solidFill>
              <a:schemeClr val="tx2"/>
            </a:solidFill>
            <a:prstDash val="solid"/>
          </a:ln>
        </p:spPr>
      </p:sp>
      <p:sp>
        <p:nvSpPr>
          <p:cNvPr id="22" name="番号 3"/>
          <p:cNvSpPr/>
          <p:nvPr/>
        </p:nvSpPr>
        <p:spPr>
          <a:xfrm>
            <a:off x="3959352" y="1271016"/>
            <a:ext cx="365760" cy="365760"/>
          </a:xfrm>
          <a:prstGeom prst="ellipse">
            <a:avLst/>
          </a:prstGeom>
          <a:solidFill>
            <a:srgbClr val="FFFFFF"/>
          </a:solidFill>
          <a:ln w="12700">
            <a:solidFill>
              <a:srgbClr val="FFFFFF"/>
            </a:solidFill>
            <a:prstDash val="solid"/>
          </a:ln>
        </p:spPr>
      </p:sp>
      <p:sp>
        <p:nvSpPr>
          <p:cNvPr id="23" name="Text 21"/>
          <p:cNvSpPr txBox="1"/>
          <p:nvPr/>
        </p:nvSpPr>
        <p:spPr>
          <a:xfrm>
            <a:off x="3959352" y="1271016"/>
            <a:ext cx="365760" cy="365760"/>
          </a:xfrm>
          <a:prstGeom prst="rect">
            <a:avLst/>
          </a:prstGeom>
          <a:noFill/>
          <a:ln/>
        </p:spPr>
        <p:txBody>
          <a:bodyPr wrap="square" lIns="0" tIns="0" rIns="0" bIns="0" rtlCol="0" anchor="ctr"/>
          <a:lstStyle/>
          <a:p>
            <a:pPr algn="ctr" indent="0" marL="0">
              <a:buNone/>
            </a:pPr>
            <a:r>
              <a:rPr lang="en-US" sz="1300" b="1" dirty="0">
                <a:solidFill>
                  <a:srgbClr val="0B2D5B"/>
                </a:solidFill>
              </a:rPr>
              <a:t>3</a:t>
            </a:r>
            <a:endParaRPr lang="en-US" sz="1300" dirty="0"/>
          </a:p>
        </p:txBody>
      </p:sp>
      <p:sp>
        <p:nvSpPr>
          <p:cNvPr id="24" name="Text 22"/>
          <p:cNvSpPr txBox="1"/>
          <p:nvPr/>
        </p:nvSpPr>
        <p:spPr>
          <a:xfrm>
            <a:off x="3941064" y="1709928"/>
            <a:ext cx="1261872" cy="566928"/>
          </a:xfrm>
          <a:prstGeom prst="rect">
            <a:avLst/>
          </a:prstGeom>
          <a:noFill/>
          <a:ln/>
        </p:spPr>
        <p:txBody>
          <a:bodyPr wrap="square" lIns="0" tIns="0" rIns="0" bIns="0" rtlCol="0" anchor="t"/>
          <a:lstStyle/>
          <a:p>
            <a:pPr indent="0" marL="0">
              <a:buNone/>
            </a:pPr>
            <a:r>
              <a:rPr lang="en-US" sz="1300" b="1" dirty="0">
                <a:solidFill>
                  <a:srgbClr val="FFFFFF"/>
                </a:solidFill>
              </a:rPr>
              <a:t>裁判所システムで提出</a:t>
            </a:r>
            <a:endParaRPr lang="en-US" sz="1300" dirty="0"/>
          </a:p>
        </p:txBody>
      </p:sp>
      <p:sp>
        <p:nvSpPr>
          <p:cNvPr id="25" name="Text 23"/>
          <p:cNvSpPr txBox="1"/>
          <p:nvPr/>
        </p:nvSpPr>
        <p:spPr>
          <a:xfrm>
            <a:off x="3941064" y="2286000"/>
            <a:ext cx="1261872" cy="566928"/>
          </a:xfrm>
          <a:prstGeom prst="rect">
            <a:avLst/>
          </a:prstGeom>
          <a:noFill/>
          <a:ln/>
        </p:spPr>
        <p:txBody>
          <a:bodyPr wrap="square" lIns="0" tIns="0" rIns="0" bIns="0" rtlCol="0" anchor="t"/>
          <a:lstStyle/>
          <a:p>
            <a:pPr indent="0" marL="0">
              <a:buNone/>
            </a:pPr>
            <a:r>
              <a:rPr lang="en-US" sz="1000" dirty="0">
                <a:solidFill>
                  <a:srgbClr val="D6E2F3"/>
                </a:solidFill>
              </a:rPr>
              <a:t>操作権限のある人が、各システムの利用条件に従って操作する</a:t>
            </a:r>
            <a:endParaRPr lang="en-US" sz="1000" dirty="0"/>
          </a:p>
        </p:txBody>
      </p:sp>
      <p:sp>
        <p:nvSpPr>
          <p:cNvPr id="26" name="様式 3"/>
          <p:cNvSpPr/>
          <p:nvPr/>
        </p:nvSpPr>
        <p:spPr>
          <a:xfrm>
            <a:off x="3922776" y="2880360"/>
            <a:ext cx="1298448" cy="292608"/>
          </a:xfrm>
          <a:prstGeom prst="roundRect">
            <a:avLst>
              <a:gd name="adj" fmla="val 50000"/>
            </a:avLst>
          </a:prstGeom>
          <a:solidFill>
            <a:srgbClr val="1F4778"/>
          </a:solidFill>
          <a:ln w="9525">
            <a:solidFill>
              <a:srgbClr val="1F4778"/>
            </a:solidFill>
            <a:prstDash val="solid"/>
          </a:ln>
        </p:spPr>
      </p:sp>
      <p:sp>
        <p:nvSpPr>
          <p:cNvPr id="27" name="Text 25"/>
          <p:cNvSpPr txBox="1"/>
          <p:nvPr/>
        </p:nvSpPr>
        <p:spPr>
          <a:xfrm>
            <a:off x="3922776" y="2880360"/>
            <a:ext cx="1298448" cy="292608"/>
          </a:xfrm>
          <a:prstGeom prst="rect">
            <a:avLst/>
          </a:prstGeom>
          <a:noFill/>
          <a:ln/>
        </p:spPr>
        <p:txBody>
          <a:bodyPr wrap="square" lIns="0" tIns="0" rIns="0" bIns="0" rtlCol="0" anchor="ctr"/>
          <a:lstStyle/>
          <a:p>
            <a:pPr algn="ctr" indent="0" marL="0">
              <a:buNone/>
            </a:pPr>
            <a:r>
              <a:rPr lang="en-US" sz="900" b="1" dirty="0">
                <a:solidFill>
                  <a:srgbClr val="FFFFFF"/>
                </a:solidFill>
              </a:rPr>
              <a:t>mints／TreeeS</a:t>
            </a:r>
            <a:endParaRPr lang="en-US" sz="900" dirty="0"/>
          </a:p>
        </p:txBody>
      </p:sp>
      <p:sp>
        <p:nvSpPr>
          <p:cNvPr id="28" name="矢印 3"/>
          <p:cNvSpPr/>
          <p:nvPr/>
        </p:nvSpPr>
        <p:spPr>
          <a:xfrm rot="5400000">
            <a:off x="5353812" y="2135124"/>
            <a:ext cx="118872" cy="164592"/>
          </a:xfrm>
          <a:prstGeom prst="triangle">
            <a:avLst/>
          </a:prstGeom>
          <a:solidFill>
            <a:srgbClr val="9DB0CC"/>
          </a:solidFill>
          <a:ln w="12700">
            <a:solidFill>
              <a:srgbClr val="9DB0CC"/>
            </a:solidFill>
            <a:prstDash val="solid"/>
          </a:ln>
        </p:spPr>
      </p:sp>
      <p:sp>
        <p:nvSpPr>
          <p:cNvPr id="29" name="手順 4"/>
          <p:cNvSpPr/>
          <p:nvPr/>
        </p:nvSpPr>
        <p:spPr>
          <a:xfrm>
            <a:off x="5518404" y="1143000"/>
            <a:ext cx="1481328" cy="2148840"/>
          </a:xfrm>
          <a:prstGeom prst="roundRect">
            <a:avLst>
              <a:gd name="adj" fmla="val 4938"/>
            </a:avLst>
          </a:prstGeom>
          <a:solidFill>
            <a:schemeClr val="bg2"/>
          </a:solidFill>
          <a:ln w="9525">
            <a:solidFill>
              <a:srgbClr val="E2E8F0"/>
            </a:solidFill>
            <a:prstDash val="solid"/>
          </a:ln>
        </p:spPr>
      </p:sp>
      <p:sp>
        <p:nvSpPr>
          <p:cNvPr id="30" name="番号 4"/>
          <p:cNvSpPr/>
          <p:nvPr/>
        </p:nvSpPr>
        <p:spPr>
          <a:xfrm>
            <a:off x="5646420" y="1271016"/>
            <a:ext cx="365760" cy="365760"/>
          </a:xfrm>
          <a:prstGeom prst="ellipse">
            <a:avLst/>
          </a:prstGeom>
          <a:solidFill>
            <a:schemeClr val="tx2"/>
          </a:solidFill>
          <a:ln w="12700">
            <a:solidFill>
              <a:schemeClr val="tx2"/>
            </a:solidFill>
            <a:prstDash val="solid"/>
          </a:ln>
        </p:spPr>
      </p:sp>
      <p:sp>
        <p:nvSpPr>
          <p:cNvPr id="31" name="Text 29"/>
          <p:cNvSpPr txBox="1"/>
          <p:nvPr/>
        </p:nvSpPr>
        <p:spPr>
          <a:xfrm>
            <a:off x="5646420" y="1271016"/>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4</a:t>
            </a:r>
            <a:endParaRPr lang="en-US" sz="1300" dirty="0"/>
          </a:p>
        </p:txBody>
      </p:sp>
      <p:sp>
        <p:nvSpPr>
          <p:cNvPr id="32" name="Text 30"/>
          <p:cNvSpPr txBox="1"/>
          <p:nvPr/>
        </p:nvSpPr>
        <p:spPr>
          <a:xfrm>
            <a:off x="5628132" y="1709928"/>
            <a:ext cx="1261872" cy="566928"/>
          </a:xfrm>
          <a:prstGeom prst="rect">
            <a:avLst/>
          </a:prstGeom>
          <a:noFill/>
          <a:ln/>
        </p:spPr>
        <p:txBody>
          <a:bodyPr wrap="square" lIns="0" tIns="0" rIns="0" bIns="0" rtlCol="0" anchor="t"/>
          <a:lstStyle/>
          <a:p>
            <a:pPr indent="0" marL="0">
              <a:buNone/>
            </a:pPr>
            <a:r>
              <a:rPr lang="en-US" sz="1300" b="1" dirty="0">
                <a:solidFill>
                  <a:schemeClr val="tx2"/>
                </a:solidFill>
              </a:rPr>
              <a:t>受付結果の記録</a:t>
            </a:r>
            <a:endParaRPr lang="en-US" sz="1300" dirty="0"/>
          </a:p>
        </p:txBody>
      </p:sp>
      <p:sp>
        <p:nvSpPr>
          <p:cNvPr id="33" name="Text 31"/>
          <p:cNvSpPr txBox="1"/>
          <p:nvPr/>
        </p:nvSpPr>
        <p:spPr>
          <a:xfrm>
            <a:off x="5628132" y="2286000"/>
            <a:ext cx="1261872" cy="566928"/>
          </a:xfrm>
          <a:prstGeom prst="rect">
            <a:avLst/>
          </a:prstGeom>
          <a:noFill/>
          <a:ln/>
        </p:spPr>
        <p:txBody>
          <a:bodyPr wrap="square" lIns="0" tIns="0" rIns="0" bIns="0" rtlCol="0" anchor="t"/>
          <a:lstStyle/>
          <a:p>
            <a:pPr indent="0" marL="0">
              <a:buNone/>
            </a:pPr>
            <a:r>
              <a:rPr lang="en-US" sz="1000" dirty="0">
                <a:solidFill>
                  <a:schemeClr val="tx1"/>
                </a:solidFill>
              </a:rPr>
              <a:t>提出した版と受付結果を1行ずつ残す</a:t>
            </a:r>
            <a:endParaRPr lang="en-US" sz="1000" dirty="0"/>
          </a:p>
        </p:txBody>
      </p:sp>
      <p:sp>
        <p:nvSpPr>
          <p:cNvPr id="34" name="様式 4"/>
          <p:cNvSpPr/>
          <p:nvPr/>
        </p:nvSpPr>
        <p:spPr>
          <a:xfrm>
            <a:off x="5609844" y="2880360"/>
            <a:ext cx="1298448" cy="292608"/>
          </a:xfrm>
          <a:prstGeom prst="roundRect">
            <a:avLst>
              <a:gd name="adj" fmla="val 50000"/>
            </a:avLst>
          </a:prstGeom>
          <a:solidFill>
            <a:srgbClr val="FFFFFF"/>
          </a:solidFill>
          <a:ln w="9525">
            <a:solidFill>
              <a:srgbClr val="C9D6EA"/>
            </a:solidFill>
            <a:prstDash val="solid"/>
          </a:ln>
        </p:spPr>
      </p:sp>
      <p:sp>
        <p:nvSpPr>
          <p:cNvPr id="35" name="Text 33"/>
          <p:cNvSpPr txBox="1"/>
          <p:nvPr/>
        </p:nvSpPr>
        <p:spPr>
          <a:xfrm>
            <a:off x="5609844" y="2880360"/>
            <a:ext cx="1298448" cy="292608"/>
          </a:xfrm>
          <a:prstGeom prst="rect">
            <a:avLst/>
          </a:prstGeom>
          <a:noFill/>
          <a:ln/>
        </p:spPr>
        <p:txBody>
          <a:bodyPr wrap="square" lIns="0" tIns="0" rIns="0" bIns="0" rtlCol="0" anchor="ctr"/>
          <a:lstStyle/>
          <a:p>
            <a:pPr algn="ctr" indent="0" marL="0">
              <a:buNone/>
            </a:pPr>
            <a:r>
              <a:rPr lang="en-US" sz="900" b="1" dirty="0">
                <a:solidFill>
                  <a:schemeClr val="tx2"/>
                </a:solidFill>
              </a:rPr>
              <a:t>02 記録台帳</a:t>
            </a:r>
            <a:endParaRPr lang="en-US" sz="900" dirty="0"/>
          </a:p>
        </p:txBody>
      </p:sp>
      <p:sp>
        <p:nvSpPr>
          <p:cNvPr id="36" name="矢印 4"/>
          <p:cNvSpPr/>
          <p:nvPr/>
        </p:nvSpPr>
        <p:spPr>
          <a:xfrm rot="5400000">
            <a:off x="7040880" y="2135124"/>
            <a:ext cx="118872" cy="164592"/>
          </a:xfrm>
          <a:prstGeom prst="triangle">
            <a:avLst/>
          </a:prstGeom>
          <a:solidFill>
            <a:srgbClr val="9DB0CC"/>
          </a:solidFill>
          <a:ln w="12700">
            <a:solidFill>
              <a:srgbClr val="9DB0CC"/>
            </a:solidFill>
            <a:prstDash val="solid"/>
          </a:ln>
        </p:spPr>
      </p:sp>
      <p:sp>
        <p:nvSpPr>
          <p:cNvPr id="37" name="手順 5"/>
          <p:cNvSpPr/>
          <p:nvPr/>
        </p:nvSpPr>
        <p:spPr>
          <a:xfrm>
            <a:off x="7205472" y="1143000"/>
            <a:ext cx="1481328" cy="2148840"/>
          </a:xfrm>
          <a:prstGeom prst="roundRect">
            <a:avLst>
              <a:gd name="adj" fmla="val 4938"/>
            </a:avLst>
          </a:prstGeom>
          <a:solidFill>
            <a:schemeClr val="bg2"/>
          </a:solidFill>
          <a:ln w="9525">
            <a:solidFill>
              <a:srgbClr val="E2E8F0"/>
            </a:solidFill>
            <a:prstDash val="solid"/>
          </a:ln>
        </p:spPr>
      </p:sp>
      <p:sp>
        <p:nvSpPr>
          <p:cNvPr id="38" name="番号 5"/>
          <p:cNvSpPr/>
          <p:nvPr/>
        </p:nvSpPr>
        <p:spPr>
          <a:xfrm>
            <a:off x="7333488" y="1271016"/>
            <a:ext cx="365760" cy="365760"/>
          </a:xfrm>
          <a:prstGeom prst="ellipse">
            <a:avLst/>
          </a:prstGeom>
          <a:solidFill>
            <a:schemeClr val="tx2"/>
          </a:solidFill>
          <a:ln w="12700">
            <a:solidFill>
              <a:schemeClr val="tx2"/>
            </a:solidFill>
            <a:prstDash val="solid"/>
          </a:ln>
        </p:spPr>
      </p:sp>
      <p:sp>
        <p:nvSpPr>
          <p:cNvPr id="39" name="Text 37"/>
          <p:cNvSpPr txBox="1"/>
          <p:nvPr/>
        </p:nvSpPr>
        <p:spPr>
          <a:xfrm>
            <a:off x="7333488" y="1271016"/>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5</a:t>
            </a:r>
            <a:endParaRPr lang="en-US" sz="1300" dirty="0"/>
          </a:p>
        </p:txBody>
      </p:sp>
      <p:sp>
        <p:nvSpPr>
          <p:cNvPr id="40" name="Text 38"/>
          <p:cNvSpPr txBox="1"/>
          <p:nvPr/>
        </p:nvSpPr>
        <p:spPr>
          <a:xfrm>
            <a:off x="7315200" y="1709928"/>
            <a:ext cx="1261872" cy="566928"/>
          </a:xfrm>
          <a:prstGeom prst="rect">
            <a:avLst/>
          </a:prstGeom>
          <a:noFill/>
          <a:ln/>
        </p:spPr>
        <p:txBody>
          <a:bodyPr wrap="square" lIns="0" tIns="0" rIns="0" bIns="0" rtlCol="0" anchor="t"/>
          <a:lstStyle/>
          <a:p>
            <a:pPr indent="0" marL="0">
              <a:buNone/>
            </a:pPr>
            <a:r>
              <a:rPr lang="en-US" sz="1300" b="1" dirty="0">
                <a:solidFill>
                  <a:schemeClr val="tx2"/>
                </a:solidFill>
              </a:rPr>
              <a:t>通知確認・期限管理</a:t>
            </a:r>
            <a:endParaRPr lang="en-US" sz="1300" dirty="0"/>
          </a:p>
        </p:txBody>
      </p:sp>
      <p:sp>
        <p:nvSpPr>
          <p:cNvPr id="41" name="Text 39"/>
          <p:cNvSpPr txBox="1"/>
          <p:nvPr/>
        </p:nvSpPr>
        <p:spPr>
          <a:xfrm>
            <a:off x="7315200" y="2286000"/>
            <a:ext cx="1261872" cy="566928"/>
          </a:xfrm>
          <a:prstGeom prst="rect">
            <a:avLst/>
          </a:prstGeom>
          <a:noFill/>
          <a:ln/>
        </p:spPr>
        <p:txBody>
          <a:bodyPr wrap="square" lIns="0" tIns="0" rIns="0" bIns="0" rtlCol="0" anchor="t"/>
          <a:lstStyle/>
          <a:p>
            <a:pPr indent="0" marL="0">
              <a:buNone/>
            </a:pPr>
            <a:r>
              <a:rPr lang="en-US" sz="1000" dirty="0">
                <a:solidFill>
                  <a:schemeClr val="tx1"/>
                </a:solidFill>
              </a:rPr>
              <a:t>通知・送達を確認し、期限は弁護士が判断する</a:t>
            </a:r>
            <a:endParaRPr lang="en-US" sz="1000" dirty="0"/>
          </a:p>
        </p:txBody>
      </p:sp>
      <p:sp>
        <p:nvSpPr>
          <p:cNvPr id="42" name="様式 5"/>
          <p:cNvSpPr/>
          <p:nvPr/>
        </p:nvSpPr>
        <p:spPr>
          <a:xfrm>
            <a:off x="7296912" y="2880360"/>
            <a:ext cx="1298448" cy="292608"/>
          </a:xfrm>
          <a:prstGeom prst="roundRect">
            <a:avLst>
              <a:gd name="adj" fmla="val 50000"/>
            </a:avLst>
          </a:prstGeom>
          <a:solidFill>
            <a:srgbClr val="FFFFFF"/>
          </a:solidFill>
          <a:ln w="9525">
            <a:solidFill>
              <a:srgbClr val="C9D6EA"/>
            </a:solidFill>
            <a:prstDash val="solid"/>
          </a:ln>
        </p:spPr>
      </p:sp>
      <p:sp>
        <p:nvSpPr>
          <p:cNvPr id="43" name="Text 41"/>
          <p:cNvSpPr txBox="1"/>
          <p:nvPr/>
        </p:nvSpPr>
        <p:spPr>
          <a:xfrm>
            <a:off x="7296912" y="2880360"/>
            <a:ext cx="1298448" cy="292608"/>
          </a:xfrm>
          <a:prstGeom prst="rect">
            <a:avLst/>
          </a:prstGeom>
          <a:noFill/>
          <a:ln/>
        </p:spPr>
        <p:txBody>
          <a:bodyPr wrap="square" lIns="0" tIns="0" rIns="0" bIns="0" rtlCol="0" anchor="ctr"/>
          <a:lstStyle/>
          <a:p>
            <a:pPr algn="ctr" indent="0" marL="0">
              <a:buNone/>
            </a:pPr>
            <a:r>
              <a:rPr lang="en-US" sz="900" b="1" dirty="0">
                <a:solidFill>
                  <a:schemeClr val="tx2"/>
                </a:solidFill>
              </a:rPr>
              <a:t>所内の事件管理簿</a:t>
            </a:r>
            <a:endParaRPr lang="en-US" sz="900" dirty="0"/>
          </a:p>
        </p:txBody>
      </p:sp>
      <p:sp>
        <p:nvSpPr>
          <p:cNvPr id="44" name="フローの要点"/>
          <p:cNvSpPr/>
          <p:nvPr/>
        </p:nvSpPr>
        <p:spPr>
          <a:xfrm>
            <a:off x="457200" y="3474720"/>
            <a:ext cx="8229600" cy="960120"/>
          </a:xfrm>
          <a:prstGeom prst="roundRect">
            <a:avLst>
              <a:gd name="adj" fmla="val 7619"/>
            </a:avLst>
          </a:prstGeom>
          <a:solidFill>
            <a:schemeClr val="accent3"/>
          </a:solidFill>
          <a:ln w="12700">
            <a:solidFill>
              <a:schemeClr val="accent3"/>
            </a:solidFill>
            <a:prstDash val="solid"/>
          </a:ln>
        </p:spPr>
      </p:sp>
      <p:sp>
        <p:nvSpPr>
          <p:cNvPr id="45" name="Text 43"/>
          <p:cNvSpPr txBox="1"/>
          <p:nvPr/>
        </p:nvSpPr>
        <p:spPr>
          <a:xfrm>
            <a:off x="640080" y="3520440"/>
            <a:ext cx="7863840" cy="868680"/>
          </a:xfrm>
          <a:prstGeom prst="rect">
            <a:avLst/>
          </a:prstGeom>
          <a:noFill/>
          <a:ln/>
        </p:spPr>
        <p:txBody>
          <a:bodyPr wrap="square" lIns="0" tIns="0" rIns="0" bIns="0" rtlCol="0" anchor="ctr"/>
          <a:lstStyle/>
          <a:p>
            <a:pPr indent="0" marL="0">
              <a:buNone/>
            </a:pPr>
            <a:r>
              <a:rPr lang="en-US" sz="1200" b="1" dirty="0">
                <a:solidFill>
                  <a:schemeClr val="tx2"/>
                </a:solidFill>
              </a:rPr>
              <a:t>提出の操作と受付結果の確認は、操作権限のある人が各システム上で行います。</a:t>
            </a:r>
            <a:endParaRPr lang="en-US" sz="1200" dirty="0"/>
          </a:p>
          <a:p>
            <a:pPr indent="0" marL="0">
              <a:buNone/>
            </a:pPr>
            <a:r>
              <a:rPr lang="en-US" sz="1200" dirty="0">
                <a:solidFill>
                  <a:schemeClr val="tx2"/>
                </a:solidFill>
              </a:rPr>
              <a:t>期限の判断と最終承認は担当弁護士が行います。①と②で、その事件をどのシステム（mints／TreeeS／紙）で出すかを毎回確かめます。</a:t>
            </a:r>
            <a:endParaRPr lang="en-US" sz="1200" dirty="0"/>
          </a:p>
          <a:p>
            <a:pPr indent="0" marL="0">
              <a:buNone/>
            </a:pPr>
            <a:r>
              <a:rPr lang="en-US" sz="1200" dirty="0">
                <a:solidFill>
                  <a:schemeClr val="tx2"/>
                </a:solidFill>
              </a:rPr>
              <a:t>エラーで出し直すときは、新しい確認票で②からやり直し、④で新しい行に記録します。</a:t>
            </a:r>
            <a:endParaRPr lang="en-US" sz="1200" dirty="0"/>
          </a:p>
        </p:txBody>
      </p:sp>
      <p:sp>
        <p:nvSpPr>
          <p:cNvPr id="25" name="Slide Number Placeholder 0"/>
          <p:cNvSpPr>
            <a:spLocks noGrp="1"/>
          </p:cNvSpPr>
          <p:nvPr>
            <p:ph type="sldNum" sz="quarter" idx="4294967295"/>
          </p:nvPr>
        </p:nvSpPr>
        <p:spPr>
          <a:xfrm>
            <a:off x="8229600" y="4700016"/>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4"/>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92608"/>
            <a:ext cx="6583680" cy="566928"/>
          </a:xfrm>
          <a:prstGeom prst="rect">
            <a:avLst/>
          </a:prstGeom>
          <a:noFill/>
          <a:ln/>
        </p:spPr>
        <p:txBody>
          <a:bodyPr wrap="square" lIns="0" tIns="0" rIns="0" bIns="0" rtlCol="0" anchor="ctr"/>
          <a:lstStyle/>
          <a:p>
            <a:pPr algn="l" indent="0" marL="0">
              <a:buNone/>
            </a:pPr>
            <a:r>
              <a:rPr lang="en-US" sz="3000" b="1" dirty="0">
                <a:solidFill>
                  <a:schemeClr val="tx2"/>
                </a:solidFill>
              </a:rPr>
              <a:t>役割分担</a:t>
            </a:r>
            <a:endParaRPr lang="en-US" sz="3000" dirty="0"/>
          </a:p>
        </p:txBody>
      </p:sp>
      <p:sp>
        <p:nvSpPr>
          <p:cNvPr id="3" name="区分 所内で決める事項"/>
          <p:cNvSpPr/>
          <p:nvPr/>
        </p:nvSpPr>
        <p:spPr>
          <a:xfrm>
            <a:off x="7269480" y="411480"/>
            <a:ext cx="1417320" cy="329184"/>
          </a:xfrm>
          <a:prstGeom prst="roundRect">
            <a:avLst>
              <a:gd name="adj" fmla="val 50000"/>
            </a:avLst>
          </a:prstGeom>
          <a:solidFill>
            <a:srgbClr val="ECEFF3"/>
          </a:solidFill>
          <a:ln w="9525">
            <a:solidFill>
              <a:srgbClr val="ECEFF3"/>
            </a:solidFill>
            <a:prstDash val="solid"/>
          </a:ln>
        </p:spPr>
      </p:sp>
      <p:sp>
        <p:nvSpPr>
          <p:cNvPr id="4" name="区分ラベル 所内で決める事項"/>
          <p:cNvSpPr txBox="1"/>
          <p:nvPr/>
        </p:nvSpPr>
        <p:spPr>
          <a:xfrm>
            <a:off x="7269480" y="411480"/>
            <a:ext cx="1417320" cy="329184"/>
          </a:xfrm>
          <a:prstGeom prst="rect">
            <a:avLst/>
          </a:prstGeom>
          <a:noFill/>
          <a:ln/>
        </p:spPr>
        <p:txBody>
          <a:bodyPr wrap="square" lIns="0" tIns="0" rIns="0" bIns="0" rtlCol="0" anchor="ctr"/>
          <a:lstStyle/>
          <a:p>
            <a:pPr algn="ctr" indent="0" marL="0">
              <a:buNone/>
            </a:pPr>
            <a:r>
              <a:rPr lang="en-US" sz="1100" b="1" dirty="0">
                <a:solidFill>
                  <a:srgbClr val="334155"/>
                </a:solidFill>
              </a:rPr>
              <a:t>所内で決める事項</a:t>
            </a:r>
            <a:endParaRPr lang="en-US" sz="1100" dirty="0"/>
          </a:p>
        </p:txBody>
      </p:sp>
      <p:graphicFrame>
        <p:nvGraphicFramePr>
          <p:cNvPr id="7" name="役割分担表"/>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743200"/>
                <a:gridCol w="2011680"/>
                <a:gridCol w="1737360"/>
                <a:gridCol w="1737360"/>
              </a:tblGrid>
              <a:tr h="306324">
                <a:tc>
                  <a:txBody>
                    <a:bodyPr/>
                    <a:lstStyle/>
                    <a:p>
                      <a:pPr indent="0" marL="0">
                        <a:buNone/>
                      </a:pPr>
                      <a:r>
                        <a:rPr lang="en-US" sz="1200" b="1" dirty="0">
                          <a:solidFill>
                            <a:srgbClr val="FFFFFF"/>
                          </a:solidFill>
                        </a:rPr>
                        <a:t>工程</a:t>
                      </a:r>
                      <a:endParaRPr lang="en-US" sz="1200" dirty="0"/>
                    </a:p>
                  </a:txBody>
                  <a:tcPr marL="91440" marR="91440" marT="27432" marB="27432"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0B2D5B"/>
                    </a:solidFill>
                  </a:tcPr>
                </a:tc>
                <a:tc>
                  <a:txBody>
                    <a:bodyPr/>
                    <a:lstStyle/>
                    <a:p>
                      <a:pPr indent="0" marL="0">
                        <a:buNone/>
                      </a:pPr>
                      <a:r>
                        <a:rPr lang="en-US" sz="1200" b="1" dirty="0">
                          <a:solidFill>
                            <a:srgbClr val="FFFFFF"/>
                          </a:solidFill>
                        </a:rPr>
                        <a:t>主担当</a:t>
                      </a:r>
                      <a:endParaRPr lang="en-US" sz="1200" dirty="0"/>
                    </a:p>
                  </a:txBody>
                  <a:tcPr marL="91440" marR="91440" marT="27432" marB="27432"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0B2D5B"/>
                    </a:solidFill>
                  </a:tcPr>
                </a:tc>
                <a:tc>
                  <a:txBody>
                    <a:bodyPr/>
                    <a:lstStyle/>
                    <a:p>
                      <a:pPr indent="0" marL="0">
                        <a:buNone/>
                      </a:pPr>
                      <a:r>
                        <a:rPr lang="en-US" sz="1200" b="1" dirty="0">
                          <a:solidFill>
                            <a:srgbClr val="FFFFFF"/>
                          </a:solidFill>
                        </a:rPr>
                        <a:t>副担当</a:t>
                      </a:r>
                      <a:endParaRPr lang="en-US" sz="1200" dirty="0"/>
                    </a:p>
                  </a:txBody>
                  <a:tcPr marL="91440" marR="91440" marT="27432" marB="27432"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0B2D5B"/>
                    </a:solidFill>
                  </a:tcPr>
                </a:tc>
                <a:tc>
                  <a:txBody>
                    <a:bodyPr/>
                    <a:lstStyle/>
                    <a:p>
                      <a:pPr indent="0" marL="0">
                        <a:buNone/>
                      </a:pPr>
                      <a:r>
                        <a:rPr lang="en-US" sz="1200" b="1" dirty="0">
                          <a:solidFill>
                            <a:srgbClr val="FFFFFF"/>
                          </a:solidFill>
                        </a:rPr>
                        <a:t>承認者</a:t>
                      </a:r>
                      <a:endParaRPr lang="en-US" sz="1200" dirty="0"/>
                    </a:p>
                  </a:txBody>
                  <a:tcPr marL="91440" marR="91440" marT="27432" marB="27432"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0B2D5B"/>
                    </a:solidFill>
                  </a:tcPr>
                </a:tc>
              </a:tr>
              <a:tr h="306324">
                <a:tc>
                  <a:txBody>
                    <a:bodyPr/>
                    <a:lstStyle/>
                    <a:p>
                      <a:pPr indent="0" marL="0">
                        <a:buNone/>
                      </a:pPr>
                      <a:r>
                        <a:rPr lang="en-US" sz="1200" b="1" dirty="0">
                          <a:solidFill>
                            <a:srgbClr val="1F2A37"/>
                          </a:solidFill>
                        </a:rPr>
                        <a:t>書面・添付ファイルの準備</a:t>
                      </a:r>
                      <a:endParaRPr lang="en-US" sz="1200" dirty="0"/>
                    </a:p>
                  </a:txBody>
                  <a:tcPr marL="91440" marR="91440" marT="27432" marB="27432"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5F7FA"/>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r>
              <a:tr h="306324">
                <a:tc>
                  <a:txBody>
                    <a:bodyPr/>
                    <a:lstStyle/>
                    <a:p>
                      <a:pPr indent="0" marL="0">
                        <a:buNone/>
                      </a:pPr>
                      <a:r>
                        <a:rPr lang="en-US" sz="1200" b="1" dirty="0">
                          <a:solidFill>
                            <a:srgbClr val="1F2A37"/>
                          </a:solidFill>
                        </a:rPr>
                        <a:t>添付資料・号証の確認</a:t>
                      </a:r>
                      <a:endParaRPr lang="en-US" sz="1200" dirty="0"/>
                    </a:p>
                  </a:txBody>
                  <a:tcPr marL="91440" marR="91440" marT="27432" marB="27432"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5F7FA"/>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r>
              <a:tr h="306324">
                <a:tc>
                  <a:txBody>
                    <a:bodyPr/>
                    <a:lstStyle/>
                    <a:p>
                      <a:pPr indent="0" marL="0">
                        <a:buNone/>
                      </a:pPr>
                      <a:r>
                        <a:rPr lang="en-US" sz="1200" b="1" dirty="0">
                          <a:solidFill>
                            <a:srgbClr val="1F2A37"/>
                          </a:solidFill>
                        </a:rPr>
                        <a:t>法的最終承認</a:t>
                      </a:r>
                      <a:endParaRPr lang="en-US" sz="1200" dirty="0"/>
                    </a:p>
                  </a:txBody>
                  <a:tcPr marL="91440" marR="91440" marT="27432" marB="27432"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5F7FA"/>
                    </a:solidFill>
                  </a:tcPr>
                </a:tc>
                <a:tc>
                  <a:txBody>
                    <a:bodyPr/>
                    <a:lstStyle/>
                    <a:p>
                      <a:pPr indent="0" marL="0">
                        <a:buNone/>
                      </a:pPr>
                      <a:r>
                        <a:rPr lang="en-US" sz="1100" b="1" dirty="0">
                          <a:solidFill>
                            <a:srgbClr val="7A4517"/>
                          </a:solidFill>
                        </a:rPr>
                        <a:t>弁護士（所内ルール）</a:t>
                      </a:r>
                      <a:endParaRPr lang="en-US" sz="1100" dirty="0"/>
                    </a:p>
                  </a:txBody>
                  <a:tcPr marL="91440" marR="91440" marT="27432" marB="27432"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BF3EA"/>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r>
              <a:tr h="306324">
                <a:tc>
                  <a:txBody>
                    <a:bodyPr/>
                    <a:lstStyle/>
                    <a:p>
                      <a:pPr indent="0" marL="0">
                        <a:buNone/>
                      </a:pPr>
                      <a:r>
                        <a:rPr lang="en-US" sz="1200" b="1" dirty="0">
                          <a:solidFill>
                            <a:srgbClr val="1F2A37"/>
                          </a:solidFill>
                        </a:rPr>
                        <a:t>提出操作</a:t>
                      </a:r>
                      <a:endParaRPr lang="en-US" sz="1200" dirty="0"/>
                    </a:p>
                  </a:txBody>
                  <a:tcPr marL="91440" marR="91440" marT="27432" marB="27432"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5F7FA"/>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r>
              <a:tr h="306324">
                <a:tc>
                  <a:txBody>
                    <a:bodyPr/>
                    <a:lstStyle/>
                    <a:p>
                      <a:pPr indent="0" marL="0">
                        <a:buNone/>
                      </a:pPr>
                      <a:r>
                        <a:rPr lang="en-US" sz="1200" b="1" dirty="0">
                          <a:solidFill>
                            <a:srgbClr val="1F2A37"/>
                          </a:solidFill>
                        </a:rPr>
                        <a:t>受付結果の確認・記録</a:t>
                      </a:r>
                      <a:endParaRPr lang="en-US" sz="1200" dirty="0"/>
                    </a:p>
                  </a:txBody>
                  <a:tcPr marL="91440" marR="91440" marT="27432" marB="27432"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5F7FA"/>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r>
              <a:tr h="306324">
                <a:tc>
                  <a:txBody>
                    <a:bodyPr/>
                    <a:lstStyle/>
                    <a:p>
                      <a:pPr indent="0" marL="0">
                        <a:buNone/>
                      </a:pPr>
                      <a:r>
                        <a:rPr lang="en-US" sz="1200" b="1" dirty="0">
                          <a:solidFill>
                            <a:srgbClr val="1F2A37"/>
                          </a:solidFill>
                        </a:rPr>
                        <a:t>通知の確認</a:t>
                      </a:r>
                      <a:endParaRPr lang="en-US" sz="1200" dirty="0"/>
                    </a:p>
                  </a:txBody>
                  <a:tcPr marL="91440" marR="91440" marT="27432" marB="27432"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5F7FA"/>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r>
              <a:tr h="306324">
                <a:tc>
                  <a:txBody>
                    <a:bodyPr/>
                    <a:lstStyle/>
                    <a:p>
                      <a:pPr indent="0" marL="0">
                        <a:buNone/>
                      </a:pPr>
                      <a:r>
                        <a:rPr lang="en-US" sz="1200" b="1" dirty="0">
                          <a:solidFill>
                            <a:srgbClr val="1F2A37"/>
                          </a:solidFill>
                        </a:rPr>
                        <a:t>期限管理</a:t>
                      </a:r>
                      <a:endParaRPr lang="en-US" sz="1200" dirty="0"/>
                    </a:p>
                  </a:txBody>
                  <a:tcPr marL="91440" marR="91440" marT="27432" marB="27432"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5F7FA"/>
                    </a:solidFill>
                  </a:tcPr>
                </a:tc>
                <a:tc>
                  <a:txBody>
                    <a:bodyPr/>
                    <a:lstStyle/>
                    <a:p>
                      <a:pPr indent="0" marL="0">
                        <a:buNone/>
                      </a:pPr>
                      <a:r>
                        <a:rPr lang="en-US" sz="1100" b="1" dirty="0">
                          <a:solidFill>
                            <a:srgbClr val="7A4517"/>
                          </a:solidFill>
                        </a:rPr>
                        <a:t>弁護士（判断・所内ルール）</a:t>
                      </a:r>
                      <a:endParaRPr lang="en-US" sz="1100" dirty="0"/>
                    </a:p>
                  </a:txBody>
                  <a:tcPr marL="91440" marR="91440" marT="27432" marB="27432"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BF3EA"/>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r>
              <a:tr h="306324">
                <a:tc>
                  <a:txBody>
                    <a:bodyPr/>
                    <a:lstStyle/>
                    <a:p>
                      <a:pPr indent="0" marL="0">
                        <a:buNone/>
                      </a:pPr>
                      <a:r>
                        <a:rPr lang="en-US" sz="1200" b="1" dirty="0">
                          <a:solidFill>
                            <a:srgbClr val="1F2A37"/>
                          </a:solidFill>
                        </a:rPr>
                        <a:t>エラー時の対応</a:t>
                      </a:r>
                      <a:endParaRPr lang="en-US" sz="1200" dirty="0"/>
                    </a:p>
                  </a:txBody>
                  <a:tcPr marL="91440" marR="91440" marT="27432" marB="27432"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5F7FA"/>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r>
              <a:tr h="306324">
                <a:tc>
                  <a:txBody>
                    <a:bodyPr/>
                    <a:lstStyle/>
                    <a:p>
                      <a:pPr indent="0" marL="0">
                        <a:buNone/>
                      </a:pPr>
                      <a:r>
                        <a:rPr lang="en-US" sz="1200" b="1" dirty="0">
                          <a:solidFill>
                            <a:srgbClr val="1F2A37"/>
                          </a:solidFill>
                        </a:rPr>
                        <a:t>記録の保存</a:t>
                      </a:r>
                      <a:endParaRPr lang="en-US" sz="1200" dirty="0"/>
                    </a:p>
                  </a:txBody>
                  <a:tcPr marL="91440" marR="91440" marT="27432" marB="27432" anchor="ctr">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5F7FA"/>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c>
                  <a:txBody>
                    <a:bodyPr/>
                    <a:lstStyle/>
                    <a:p>
                      <a:pPr indent="0" marL="0">
                        <a:buNone/>
                      </a:pPr>
                      <a:endParaRPr lang="en-US" sz="1200" dirty="0"/>
                    </a:p>
                  </a:txBody>
                  <a:tcPr marL="91440" marR="91440" marT="27432" marB="27432">
                    <a:lnL w="9525" cap="flat" cmpd="sng" algn="ctr">
                      <a:solidFill>
                        <a:srgbClr val="D0D7E2"/>
                      </a:solidFill>
                      <a:prstDash val="solid"/>
                      <a:round/>
                      <a:headEnd type="none" w="med" len="med"/>
                      <a:tailEnd type="none" w="med" len="med"/>
                    </a:lnL>
                    <a:lnR w="9525" cap="flat" cmpd="sng" algn="ctr">
                      <a:solidFill>
                        <a:srgbClr val="D0D7E2"/>
                      </a:solidFill>
                      <a:prstDash val="solid"/>
                      <a:round/>
                      <a:headEnd type="none" w="med" len="med"/>
                      <a:tailEnd type="none" w="med" len="med"/>
                    </a:lnR>
                    <a:lnT w="9525" cap="flat" cmpd="sng" algn="ctr">
                      <a:solidFill>
                        <a:srgbClr val="D0D7E2"/>
                      </a:solidFill>
                      <a:prstDash val="solid"/>
                      <a:round/>
                      <a:headEnd type="none" w="med" len="med"/>
                      <a:tailEnd type="none" w="med" len="med"/>
                    </a:lnT>
                    <a:lnB w="9525" cap="flat" cmpd="sng" algn="ctr">
                      <a:solidFill>
                        <a:srgbClr val="D0D7E2"/>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4187952"/>
            <a:ext cx="8229600" cy="411480"/>
          </a:xfrm>
          <a:prstGeom prst="rect">
            <a:avLst/>
          </a:prstGeom>
          <a:noFill/>
          <a:ln/>
        </p:spPr>
        <p:txBody>
          <a:bodyPr wrap="square" lIns="0" tIns="0" rIns="0" bIns="0" rtlCol="0" anchor="t"/>
          <a:lstStyle/>
          <a:p>
            <a:pPr indent="0" marL="0">
              <a:buNone/>
            </a:pPr>
            <a:r>
              <a:rPr lang="en-US" sz="1000" dirty="0">
                <a:solidFill>
                  <a:schemeClr val="accent4"/>
                </a:solidFill>
              </a:rPr>
              <a:t>「03 役割分担表」で決めた担当を転記して共有します。TreeeS上で事務職員（補助者）ができる操作は正式案内待ちです（2026年10月26日時点）。この表は所内の分担です。</a:t>
            </a:r>
            <a:endParaRPr lang="en-US" sz="1000" dirty="0"/>
          </a:p>
        </p:txBody>
      </p:sp>
      <p:sp>
        <p:nvSpPr>
          <p:cNvPr id="25" name="Slide Number Placeholder 0"/>
          <p:cNvSpPr>
            <a:spLocks noGrp="1"/>
          </p:cNvSpPr>
          <p:nvPr>
            <p:ph type="sldNum" sz="quarter" idx="4294967295"/>
          </p:nvPr>
        </p:nvSpPr>
        <p:spPr>
          <a:xfrm>
            <a:off x="8229600" y="4700016"/>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4"/>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92608"/>
            <a:ext cx="6583680" cy="566928"/>
          </a:xfrm>
          <a:prstGeom prst="rect">
            <a:avLst/>
          </a:prstGeom>
          <a:noFill/>
          <a:ln/>
        </p:spPr>
        <p:txBody>
          <a:bodyPr wrap="square" lIns="0" tIns="0" rIns="0" bIns="0" rtlCol="0" anchor="ctr"/>
          <a:lstStyle/>
          <a:p>
            <a:pPr algn="l" indent="0" marL="0">
              <a:buNone/>
            </a:pPr>
            <a:r>
              <a:rPr lang="en-US" sz="3000" b="1" dirty="0">
                <a:solidFill>
                  <a:schemeClr val="tx2"/>
                </a:solidFill>
              </a:rPr>
              <a:t>エラー時の対応と確認先</a:t>
            </a:r>
            <a:endParaRPr lang="en-US" sz="3000" dirty="0"/>
          </a:p>
        </p:txBody>
      </p:sp>
      <p:sp>
        <p:nvSpPr>
          <p:cNvPr id="3" name="区分 所内で決める事項"/>
          <p:cNvSpPr/>
          <p:nvPr/>
        </p:nvSpPr>
        <p:spPr>
          <a:xfrm>
            <a:off x="7269480" y="411480"/>
            <a:ext cx="1417320" cy="329184"/>
          </a:xfrm>
          <a:prstGeom prst="roundRect">
            <a:avLst>
              <a:gd name="adj" fmla="val 50000"/>
            </a:avLst>
          </a:prstGeom>
          <a:solidFill>
            <a:srgbClr val="ECEFF3"/>
          </a:solidFill>
          <a:ln w="9525">
            <a:solidFill>
              <a:srgbClr val="ECEFF3"/>
            </a:solidFill>
            <a:prstDash val="solid"/>
          </a:ln>
        </p:spPr>
      </p:sp>
      <p:sp>
        <p:nvSpPr>
          <p:cNvPr id="4" name="区分ラベル 所内で決める事項"/>
          <p:cNvSpPr txBox="1"/>
          <p:nvPr/>
        </p:nvSpPr>
        <p:spPr>
          <a:xfrm>
            <a:off x="7269480" y="411480"/>
            <a:ext cx="1417320" cy="329184"/>
          </a:xfrm>
          <a:prstGeom prst="rect">
            <a:avLst/>
          </a:prstGeom>
          <a:noFill/>
          <a:ln/>
        </p:spPr>
        <p:txBody>
          <a:bodyPr wrap="square" lIns="0" tIns="0" rIns="0" bIns="0" rtlCol="0" anchor="ctr"/>
          <a:lstStyle/>
          <a:p>
            <a:pPr algn="ctr" indent="0" marL="0">
              <a:buNone/>
            </a:pPr>
            <a:r>
              <a:rPr lang="en-US" sz="1100" b="1" dirty="0">
                <a:solidFill>
                  <a:srgbClr val="334155"/>
                </a:solidFill>
              </a:rPr>
              <a:t>所内で決める事項</a:t>
            </a:r>
            <a:endParaRPr lang="en-US" sz="1100" dirty="0"/>
          </a:p>
        </p:txBody>
      </p:sp>
      <p:sp>
        <p:nvSpPr>
          <p:cNvPr id="5" name="Text 3"/>
          <p:cNvSpPr txBox="1"/>
          <p:nvPr/>
        </p:nvSpPr>
        <p:spPr>
          <a:xfrm>
            <a:off x="457200" y="1051560"/>
            <a:ext cx="4023360" cy="365760"/>
          </a:xfrm>
          <a:prstGeom prst="rect">
            <a:avLst/>
          </a:prstGeom>
          <a:noFill/>
          <a:ln/>
        </p:spPr>
        <p:txBody>
          <a:bodyPr wrap="square" lIns="0" tIns="0" rIns="0" bIns="0" rtlCol="0" anchor="ctr"/>
          <a:lstStyle/>
          <a:p>
            <a:pPr indent="0" marL="0">
              <a:buNone/>
            </a:pPr>
            <a:r>
              <a:rPr lang="en-US" sz="1600" b="1" dirty="0">
                <a:solidFill>
                  <a:schemeClr val="tx2"/>
                </a:solidFill>
              </a:rPr>
              <a:t>エラーが出たとき</a:t>
            </a:r>
            <a:endParaRPr lang="en-US" sz="1600" dirty="0"/>
          </a:p>
        </p:txBody>
      </p:sp>
      <p:sp>
        <p:nvSpPr>
          <p:cNvPr id="6" name="番号 1"/>
          <p:cNvSpPr/>
          <p:nvPr/>
        </p:nvSpPr>
        <p:spPr>
          <a:xfrm>
            <a:off x="457200" y="1508760"/>
            <a:ext cx="329184" cy="329184"/>
          </a:xfrm>
          <a:prstGeom prst="ellipse">
            <a:avLst/>
          </a:prstGeom>
          <a:solidFill>
            <a:schemeClr val="tx2"/>
          </a:solidFill>
          <a:ln w="12700">
            <a:solidFill>
              <a:schemeClr val="tx2"/>
            </a:solidFill>
            <a:prstDash val="solid"/>
          </a:ln>
        </p:spPr>
      </p:sp>
      <p:sp>
        <p:nvSpPr>
          <p:cNvPr id="7" name="Text 5"/>
          <p:cNvSpPr txBox="1"/>
          <p:nvPr/>
        </p:nvSpPr>
        <p:spPr>
          <a:xfrm>
            <a:off x="457200" y="150876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rPr>
              <a:t>1</a:t>
            </a:r>
            <a:endParaRPr lang="en-US" sz="1300" dirty="0"/>
          </a:p>
        </p:txBody>
      </p:sp>
      <p:sp>
        <p:nvSpPr>
          <p:cNvPr id="8" name="Text 6"/>
          <p:cNvSpPr txBox="1"/>
          <p:nvPr/>
        </p:nvSpPr>
        <p:spPr>
          <a:xfrm>
            <a:off x="896112" y="1508760"/>
            <a:ext cx="3749040" cy="384048"/>
          </a:xfrm>
          <a:prstGeom prst="rect">
            <a:avLst/>
          </a:prstGeom>
          <a:noFill/>
          <a:ln/>
        </p:spPr>
        <p:txBody>
          <a:bodyPr wrap="square" lIns="0" tIns="0" rIns="0" bIns="0" rtlCol="0" anchor="ctr"/>
          <a:lstStyle/>
          <a:p>
            <a:pPr indent="0" marL="0">
              <a:buNone/>
            </a:pPr>
            <a:r>
              <a:rPr lang="en-US" sz="1200" dirty="0">
                <a:solidFill>
                  <a:schemeClr val="tx1"/>
                </a:solidFill>
              </a:rPr>
              <a:t>表示内容を、所内の規程に従って保存する</a:t>
            </a:r>
            <a:endParaRPr lang="en-US" sz="1200" dirty="0"/>
          </a:p>
        </p:txBody>
      </p:sp>
      <p:sp>
        <p:nvSpPr>
          <p:cNvPr id="9" name="番号 2"/>
          <p:cNvSpPr/>
          <p:nvPr/>
        </p:nvSpPr>
        <p:spPr>
          <a:xfrm>
            <a:off x="457200" y="1984248"/>
            <a:ext cx="329184" cy="329184"/>
          </a:xfrm>
          <a:prstGeom prst="ellipse">
            <a:avLst/>
          </a:prstGeom>
          <a:solidFill>
            <a:schemeClr val="tx2"/>
          </a:solidFill>
          <a:ln w="12700">
            <a:solidFill>
              <a:schemeClr val="tx2"/>
            </a:solidFill>
            <a:prstDash val="solid"/>
          </a:ln>
        </p:spPr>
      </p:sp>
      <p:sp>
        <p:nvSpPr>
          <p:cNvPr id="10" name="Text 8"/>
          <p:cNvSpPr txBox="1"/>
          <p:nvPr/>
        </p:nvSpPr>
        <p:spPr>
          <a:xfrm>
            <a:off x="457200" y="1984248"/>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rPr>
              <a:t>2</a:t>
            </a:r>
            <a:endParaRPr lang="en-US" sz="1300" dirty="0"/>
          </a:p>
        </p:txBody>
      </p:sp>
      <p:sp>
        <p:nvSpPr>
          <p:cNvPr id="11" name="Text 9"/>
          <p:cNvSpPr txBox="1"/>
          <p:nvPr/>
        </p:nvSpPr>
        <p:spPr>
          <a:xfrm>
            <a:off x="896112" y="1984248"/>
            <a:ext cx="3749040" cy="384048"/>
          </a:xfrm>
          <a:prstGeom prst="rect">
            <a:avLst/>
          </a:prstGeom>
          <a:noFill/>
          <a:ln/>
        </p:spPr>
        <p:txBody>
          <a:bodyPr wrap="square" lIns="0" tIns="0" rIns="0" bIns="0" rtlCol="0" anchor="ctr"/>
          <a:lstStyle/>
          <a:p>
            <a:pPr indent="0" marL="0">
              <a:buNone/>
            </a:pPr>
            <a:r>
              <a:rPr lang="en-US" sz="1200" dirty="0">
                <a:solidFill>
                  <a:schemeClr val="tx1"/>
                </a:solidFill>
              </a:rPr>
              <a:t>02記録台帳に、受付結果「エラー」として記録する</a:t>
            </a:r>
            <a:endParaRPr lang="en-US" sz="1200" dirty="0"/>
          </a:p>
        </p:txBody>
      </p:sp>
      <p:sp>
        <p:nvSpPr>
          <p:cNvPr id="12" name="番号 3"/>
          <p:cNvSpPr/>
          <p:nvPr/>
        </p:nvSpPr>
        <p:spPr>
          <a:xfrm>
            <a:off x="457200" y="2459736"/>
            <a:ext cx="329184" cy="329184"/>
          </a:xfrm>
          <a:prstGeom prst="ellipse">
            <a:avLst/>
          </a:prstGeom>
          <a:solidFill>
            <a:schemeClr val="tx2"/>
          </a:solidFill>
          <a:ln w="12700">
            <a:solidFill>
              <a:schemeClr val="tx2"/>
            </a:solidFill>
            <a:prstDash val="solid"/>
          </a:ln>
        </p:spPr>
      </p:sp>
      <p:sp>
        <p:nvSpPr>
          <p:cNvPr id="13" name="Text 11"/>
          <p:cNvSpPr txBox="1"/>
          <p:nvPr/>
        </p:nvSpPr>
        <p:spPr>
          <a:xfrm>
            <a:off x="457200" y="2459736"/>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rPr>
              <a:t>3</a:t>
            </a:r>
            <a:endParaRPr lang="en-US" sz="1300" dirty="0"/>
          </a:p>
        </p:txBody>
      </p:sp>
      <p:sp>
        <p:nvSpPr>
          <p:cNvPr id="14" name="Text 12"/>
          <p:cNvSpPr txBox="1"/>
          <p:nvPr/>
        </p:nvSpPr>
        <p:spPr>
          <a:xfrm>
            <a:off x="896112" y="2459736"/>
            <a:ext cx="3749040" cy="384048"/>
          </a:xfrm>
          <a:prstGeom prst="rect">
            <a:avLst/>
          </a:prstGeom>
          <a:noFill/>
          <a:ln/>
        </p:spPr>
        <p:txBody>
          <a:bodyPr wrap="square" lIns="0" tIns="0" rIns="0" bIns="0" rtlCol="0" anchor="ctr"/>
          <a:lstStyle/>
          <a:p>
            <a:pPr indent="0" marL="0">
              <a:buNone/>
            </a:pPr>
            <a:r>
              <a:rPr lang="en-US" sz="1200" dirty="0">
                <a:solidFill>
                  <a:schemeClr val="tx1"/>
                </a:solidFill>
              </a:rPr>
              <a:t>すぐに担当弁護士へ報告する</a:t>
            </a:r>
            <a:endParaRPr lang="en-US" sz="1200" dirty="0"/>
          </a:p>
        </p:txBody>
      </p:sp>
      <p:sp>
        <p:nvSpPr>
          <p:cNvPr id="15" name="番号 4"/>
          <p:cNvSpPr/>
          <p:nvPr/>
        </p:nvSpPr>
        <p:spPr>
          <a:xfrm>
            <a:off x="457200" y="2935224"/>
            <a:ext cx="329184" cy="329184"/>
          </a:xfrm>
          <a:prstGeom prst="ellipse">
            <a:avLst/>
          </a:prstGeom>
          <a:solidFill>
            <a:schemeClr val="tx2"/>
          </a:solidFill>
          <a:ln w="12700">
            <a:solidFill>
              <a:schemeClr val="tx2"/>
            </a:solidFill>
            <a:prstDash val="solid"/>
          </a:ln>
        </p:spPr>
      </p:sp>
      <p:sp>
        <p:nvSpPr>
          <p:cNvPr id="16" name="Text 14"/>
          <p:cNvSpPr txBox="1"/>
          <p:nvPr/>
        </p:nvSpPr>
        <p:spPr>
          <a:xfrm>
            <a:off x="457200" y="2935224"/>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rPr>
              <a:t>4</a:t>
            </a:r>
            <a:endParaRPr lang="en-US" sz="1300" dirty="0"/>
          </a:p>
        </p:txBody>
      </p:sp>
      <p:sp>
        <p:nvSpPr>
          <p:cNvPr id="17" name="Text 15"/>
          <p:cNvSpPr txBox="1"/>
          <p:nvPr/>
        </p:nvSpPr>
        <p:spPr>
          <a:xfrm>
            <a:off x="896112" y="2935224"/>
            <a:ext cx="3749040" cy="384048"/>
          </a:xfrm>
          <a:prstGeom prst="rect">
            <a:avLst/>
          </a:prstGeom>
          <a:noFill/>
          <a:ln/>
        </p:spPr>
        <p:txBody>
          <a:bodyPr wrap="square" lIns="0" tIns="0" rIns="0" bIns="0" rtlCol="0" anchor="ctr"/>
          <a:lstStyle/>
          <a:p>
            <a:pPr indent="0" marL="0">
              <a:buNone/>
            </a:pPr>
            <a:r>
              <a:rPr lang="en-US" sz="1200" dirty="0">
                <a:solidFill>
                  <a:schemeClr val="tx1"/>
                </a:solidFill>
              </a:rPr>
              <a:t>出し直しは、新しい確認票と台帳の行で記録</a:t>
            </a:r>
            <a:endParaRPr lang="en-US" sz="1200" dirty="0"/>
          </a:p>
        </p:txBody>
      </p:sp>
      <p:sp>
        <p:nvSpPr>
          <p:cNvPr id="18" name="Text 16"/>
          <p:cNvSpPr txBox="1"/>
          <p:nvPr/>
        </p:nvSpPr>
        <p:spPr>
          <a:xfrm>
            <a:off x="457200" y="3401568"/>
            <a:ext cx="4023360" cy="384048"/>
          </a:xfrm>
          <a:prstGeom prst="rect">
            <a:avLst/>
          </a:prstGeom>
          <a:noFill/>
          <a:ln/>
        </p:spPr>
        <p:txBody>
          <a:bodyPr wrap="square" lIns="0" tIns="0" rIns="0" bIns="0" rtlCol="0" anchor="t"/>
          <a:lstStyle/>
          <a:p>
            <a:pPr indent="0" marL="0">
              <a:buNone/>
            </a:pPr>
            <a:r>
              <a:rPr lang="en-US" sz="1000" dirty="0">
                <a:solidFill>
                  <a:schemeClr val="accent4"/>
                </a:solidFill>
              </a:rPr>
              <a:t>出し直すかどうか、期限への影響は担当弁護士が判断します。画面を外部に共有するときは、事件情報・個人情報を伏せます。</a:t>
            </a:r>
            <a:endParaRPr lang="en-US" sz="1000" dirty="0"/>
          </a:p>
        </p:txBody>
      </p:sp>
      <p:sp>
        <p:nvSpPr>
          <p:cNvPr id="19" name="確認先"/>
          <p:cNvSpPr/>
          <p:nvPr/>
        </p:nvSpPr>
        <p:spPr>
          <a:xfrm>
            <a:off x="4754880" y="1051560"/>
            <a:ext cx="3931920" cy="2606040"/>
          </a:xfrm>
          <a:prstGeom prst="roundRect">
            <a:avLst>
              <a:gd name="adj" fmla="val 2807"/>
            </a:avLst>
          </a:prstGeom>
          <a:solidFill>
            <a:schemeClr val="bg2"/>
          </a:solidFill>
          <a:ln w="12700">
            <a:solidFill>
              <a:schemeClr val="bg2"/>
            </a:solidFill>
            <a:prstDash val="solid"/>
          </a:ln>
        </p:spPr>
      </p:sp>
      <p:sp>
        <p:nvSpPr>
          <p:cNvPr id="20" name="Text 18"/>
          <p:cNvSpPr txBox="1"/>
          <p:nvPr/>
        </p:nvSpPr>
        <p:spPr>
          <a:xfrm>
            <a:off x="4937760" y="1143000"/>
            <a:ext cx="3566160" cy="365760"/>
          </a:xfrm>
          <a:prstGeom prst="rect">
            <a:avLst/>
          </a:prstGeom>
          <a:noFill/>
          <a:ln/>
        </p:spPr>
        <p:txBody>
          <a:bodyPr wrap="square" lIns="0" tIns="0" rIns="0" bIns="0" rtlCol="0" anchor="ctr"/>
          <a:lstStyle/>
          <a:p>
            <a:pPr indent="0" marL="0">
              <a:buNone/>
            </a:pPr>
            <a:r>
              <a:rPr lang="en-US" sz="1600" b="1" dirty="0">
                <a:solidFill>
                  <a:schemeClr val="tx2"/>
                </a:solidFill>
              </a:rPr>
              <a:t>公式情報の確認先</a:t>
            </a:r>
            <a:endParaRPr lang="en-US" sz="1600" dirty="0"/>
          </a:p>
        </p:txBody>
      </p:sp>
      <p:sp>
        <p:nvSpPr>
          <p:cNvPr id="21" name="Text 19"/>
          <p:cNvSpPr txBox="1"/>
          <p:nvPr/>
        </p:nvSpPr>
        <p:spPr>
          <a:xfrm>
            <a:off x="4937760" y="1554480"/>
            <a:ext cx="3566160" cy="2011680"/>
          </a:xfrm>
          <a:prstGeom prst="rect">
            <a:avLst/>
          </a:prstGeom>
          <a:noFill/>
          <a:ln/>
        </p:spPr>
        <p:txBody>
          <a:bodyPr wrap="square" lIns="0" tIns="0" rIns="0" bIns="0" rtlCol="0" anchor="t"/>
          <a:lstStyle/>
          <a:p>
            <a:pPr indent="0" marL="0">
              <a:buNone/>
            </a:pPr>
            <a:r>
              <a:rPr lang="en-US" sz="1200" b="1" dirty="0">
                <a:solidFill>
                  <a:schemeClr val="tx1"/>
                </a:solidFill>
              </a:rPr>
              <a:t>裁判所</a:t>
            </a:r>
            <a:endParaRPr lang="en-US" sz="1200" dirty="0"/>
          </a:p>
          <a:p>
            <a:pPr indent="0" marL="0">
              <a:buNone/>
            </a:pPr>
            <a:r>
              <a:rPr lang="en-US" sz="1100" dirty="0">
                <a:solidFill>
                  <a:schemeClr val="tx1"/>
                </a:solidFill>
              </a:rPr>
              <a:t>民事訴訟手続の概要・mintsの案内</a:t>
            </a:r>
            <a:endParaRPr lang="en-US" sz="1200" dirty="0"/>
          </a:p>
          <a:p>
            <a:pPr indent="0" marL="0">
              <a:buNone/>
            </a:pPr>
            <a:r>
              <a:rPr lang="en-US" sz="1000" u="sng" dirty="0">
                <a:solidFill>
                  <a:schemeClr val="accent4"/>
                </a:solidFill>
                <a:hlinkClick r:id="rId1" invalidUrl="" action="" tgtFrame="" tooltip="" history="1" highlightClick="0" endSnd="0">
                  <a:extLst>
                    <a:ext uri="{A12FA001-AC4F-418D-AE19-62706E023703}">
                      <ahyp:hlinkClr xmlns:ahyp="http://schemas.microsoft.com/office/drawing/2018/hyperlinkcolor" val="tx"/>
                    </a:ext>
                  </a:extLst>
                </a:hlinkClick>
              </a:rPr>
              <a:t>courts.go.jp/saiban/minjidejitaruka/minso_gaiyou/</a:t>
            </a:r>
            <a:endParaRPr lang="en-US" sz="1200" dirty="0"/>
          </a:p>
          <a:p>
            <a:pPr indent="0" marL="0">
              <a:buNone/>
            </a:pPr>
            <a:r>
              <a:rPr lang="en-US" sz="600" dirty="0">
                <a:solidFill>
                  <a:schemeClr val="tx1"/>
                </a:solidFill>
              </a:rPr>
              <a:t> </a:t>
            </a:r>
            <a:endParaRPr lang="en-US" sz="1200" dirty="0"/>
          </a:p>
          <a:p>
            <a:pPr indent="0" marL="0">
              <a:buNone/>
            </a:pPr>
            <a:r>
              <a:rPr lang="en-US" sz="1200" b="1" dirty="0">
                <a:solidFill>
                  <a:schemeClr val="tx1"/>
                </a:solidFill>
              </a:rPr>
              <a:t>日本弁護士連合会</a:t>
            </a:r>
            <a:endParaRPr lang="en-US" sz="1200" dirty="0"/>
          </a:p>
          <a:p>
            <a:pPr indent="0" marL="0">
              <a:buNone/>
            </a:pPr>
            <a:r>
              <a:rPr lang="en-US" sz="1100" dirty="0">
                <a:solidFill>
                  <a:schemeClr val="tx1"/>
                </a:solidFill>
              </a:rPr>
              <a:t>会長声明・研修などの情報</a:t>
            </a:r>
            <a:endParaRPr lang="en-US" sz="1200" dirty="0"/>
          </a:p>
          <a:p>
            <a:pPr indent="0" marL="0">
              <a:buNone/>
            </a:pPr>
            <a:r>
              <a:rPr lang="en-US" sz="600" dirty="0">
                <a:solidFill>
                  <a:schemeClr val="tx1"/>
                </a:solidFill>
              </a:rPr>
              <a:t> </a:t>
            </a:r>
            <a:endParaRPr lang="en-US" sz="1200" dirty="0"/>
          </a:p>
          <a:p>
            <a:pPr indent="0" marL="0">
              <a:buNone/>
            </a:pPr>
            <a:r>
              <a:rPr lang="en-US" sz="1200" b="1" dirty="0">
                <a:solidFill>
                  <a:schemeClr val="tx1"/>
                </a:solidFill>
              </a:rPr>
              <a:t>所属弁護士会</a:t>
            </a:r>
            <a:endParaRPr lang="en-US" sz="1200" dirty="0"/>
          </a:p>
          <a:p>
            <a:pPr indent="0" marL="0">
              <a:buNone/>
            </a:pPr>
            <a:r>
              <a:rPr lang="en-US" sz="1100" dirty="0">
                <a:solidFill>
                  <a:schemeClr val="tx1"/>
                </a:solidFill>
              </a:rPr>
              <a:t>説明会・研修の案内（例：愛知県弁護士会）</a:t>
            </a:r>
            <a:endParaRPr lang="en-US" sz="1200" dirty="0"/>
          </a:p>
        </p:txBody>
      </p:sp>
      <p:sp>
        <p:nvSpPr>
          <p:cNvPr id="22" name="免責"/>
          <p:cNvSpPr/>
          <p:nvPr/>
        </p:nvSpPr>
        <p:spPr>
          <a:xfrm>
            <a:off x="457200" y="3794760"/>
            <a:ext cx="8229600" cy="749808"/>
          </a:xfrm>
          <a:prstGeom prst="roundRect">
            <a:avLst>
              <a:gd name="adj" fmla="val 9756"/>
            </a:avLst>
          </a:prstGeom>
          <a:solidFill>
            <a:srgbClr val="FFFFFF"/>
          </a:solidFill>
          <a:ln w="9525">
            <a:solidFill>
              <a:srgbClr val="D0D7E2"/>
            </a:solidFill>
            <a:prstDash val="solid"/>
          </a:ln>
        </p:spPr>
      </p:sp>
      <p:sp>
        <p:nvSpPr>
          <p:cNvPr id="23" name="Text 21"/>
          <p:cNvSpPr txBox="1"/>
          <p:nvPr/>
        </p:nvSpPr>
        <p:spPr>
          <a:xfrm>
            <a:off x="640080" y="3840480"/>
            <a:ext cx="6309360" cy="658368"/>
          </a:xfrm>
          <a:prstGeom prst="rect">
            <a:avLst/>
          </a:prstGeom>
          <a:noFill/>
          <a:ln/>
        </p:spPr>
        <p:txBody>
          <a:bodyPr wrap="square" lIns="0" tIns="0" rIns="0" bIns="0" rtlCol="0" anchor="ctr"/>
          <a:lstStyle/>
          <a:p>
            <a:pPr indent="0" marL="0">
              <a:buNone/>
            </a:pPr>
            <a:r>
              <a:rPr lang="en-US" sz="1000" dirty="0">
                <a:solidFill>
                  <a:schemeClr val="tx1"/>
                </a:solidFill>
              </a:rPr>
              <a:t>この資料は裁判所・弁護士会の公式資料ではありません。操作方法、対象事件、提出要件その他の最新情報は、裁判所および所属弁護士会の正式な案内をご確認ください。</a:t>
            </a:r>
            <a:endParaRPr lang="en-US" sz="1000" dirty="0"/>
          </a:p>
        </p:txBody>
      </p:sp>
      <p:pic>
        <p:nvPicPr>
          <p:cNvPr id="24" name="Image 0" descr="AILEX ロゴ">    </p:cNvPr>
          <p:cNvPicPr>
            <a:picLocks noChangeAspect="1"/>
          </p:cNvPicPr>
          <p:nvPr/>
        </p:nvPicPr>
        <p:blipFill>
          <a:blip r:embed="rId2"/>
          <a:stretch>
            <a:fillRect/>
          </a:stretch>
        </p:blipFill>
        <p:spPr>
          <a:xfrm>
            <a:off x="7223760" y="3986784"/>
            <a:ext cx="1325880" cy="372904"/>
          </a:xfrm>
          <a:prstGeom prst="rect">
            <a:avLst/>
          </a:prstGeom>
        </p:spPr>
      </p:pic>
      <p:sp>
        <p:nvSpPr>
          <p:cNvPr id="25" name="Slide Number Placeholder 0"/>
          <p:cNvSpPr>
            <a:spLocks noGrp="1"/>
          </p:cNvSpPr>
          <p:nvPr>
            <p:ph type="sldNum" sz="quarter" idx="4294967295"/>
          </p:nvPr>
        </p:nvSpPr>
        <p:spPr>
          <a:xfrm>
            <a:off x="8229600" y="4700016"/>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4"/>
                </a:solidFill>
              </a:defRPr>
            </a:lvl1pPr>
          </a:lstStyle>
          <a:p>
            <a:pPr algn="r"/>
            <a:fld id="{F7021451-1387-4CA6-816F-3879F97B5CBC}" type="slidenum">
              <a:rPr b="0" lang="en-US"/>
              <a:t>7</a:t>
            </a:fld>
            <a:endParaRPr lang="en-US"/>
          </a:p>
        </p:txBody>
      </p:sp>
    </p:spTree>
  </p:cSld>
  <p:clrMapOvr>
    <a:masterClrMapping/>
  </p:clrMapOvr>
</p:sld>
</file>

<file path=ppt/theme/theme1.xml><?xml version="1.0" encoding="utf-8"?>
<a:theme xmlns:a="http://schemas.openxmlformats.org/drawingml/2006/main" name="AILEX Kit">
  <a:themeElements>
    <a:clrScheme name="AILEX Kit">
      <a:dk1>
        <a:srgbClr val="1F2A37"/>
      </a:dk1>
      <a:lt1>
        <a:srgbClr val="FFFFFF"/>
      </a:lt1>
      <a:dk2>
        <a:srgbClr val="0B2D5B"/>
      </a:dk2>
      <a:lt2>
        <a:srgbClr val="F5F7FA"/>
      </a:lt2>
      <a:accent1>
        <a:srgbClr val="2F80ED"/>
      </a:accent1>
      <a:accent2>
        <a:srgbClr val="D9A06B"/>
      </a:accent2>
      <a:accent3>
        <a:srgbClr val="E6F0FF"/>
      </a:accent3>
      <a:accent4>
        <a:srgbClr val="5A6B80"/>
      </a:accent4>
      <a:accent5>
        <a:srgbClr val="DCEBFF"/>
      </a:accent5>
      <a:accent6>
        <a:srgbClr val="F8E6D2"/>
      </a:accent6>
      <a:hlink>
        <a:srgbClr val="1E5FBF"/>
      </a:hlink>
      <a:folHlink>
        <a:srgbClr val="5A6B80"/>
      </a:folHlink>
    </a:clrScheme>
    <a:fontScheme name="AILEX Kit">
      <a:majorFont>
        <a:latin typeface="游ゴシック"/>
        <a:ea typeface="游ゴシック"/>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a:ea typeface="游ゴシック"/>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AILEX合同会社</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05 所内説明資料（電子提出・移行準備キット v1.2）</dc:title>
  <dc:subject>電子提出・移行準備キット v1.2（法律事務所向けの所内運用テンプレート）</dc:subject>
  <dc:creator>AILEX合同会社</dc:creator>
  <cp:keywords>mints, TreeeS, 電子提出, 民事裁判のデジタル化, 法律事務所, 事務職員, 移行準備, テンプレート</cp:keywords>
  <dc:description>電子提出・移行準備キット v1.2｜2026年10月26日時点｜法律事務所の所内運用向けテンプレート（裁判所・弁護士会の公式様式ではありません）</dc:description>
  <cp:lastModifiedBy>AILEX合同会社</cp:lastModifiedBy>
  <cp:revision>1</cp:revision>
  <dc:language>ja-JP</dc:language>
  <dcterms:created xsi:type="dcterms:W3CDTF">2026-10-26T13:56:44Z</dcterms:created>
  <dcterms:modified xsi:type="dcterms:W3CDTF">2026-10-26T13:56:44Z</dcterms:modified>
</cp:coreProperties>
</file>